
<file path=[Content_Types].xml><?xml version="1.0" encoding="utf-8"?>
<Types xmlns="http://schemas.openxmlformats.org/package/2006/content-types">
  <Default Extension="vml" ContentType="application/vnd.openxmlformats-officedocument.vmlDrawing"/>
  <Default Extension="xlsx" ContentType="application/vnd.openxmlformats-officedocument.spreadsheetml.sheet"/>
  <Default Extension="bin" ContentType="application/vnd.openxmlformats-officedocument.oleObject"/>
  <Default Extension="png" ContentType="image/png"/>
  <Default Extension="emf" ContentType="image/x-emf"/>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7.svg" ContentType="image/svg+xml"/>
  <Override PartName="/ppt/media/image1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25"/>
  </p:handoutMasterIdLst>
  <p:sldIdLst>
    <p:sldId id="256" r:id="rId3"/>
    <p:sldId id="258" r:id="rId4"/>
    <p:sldId id="259" r:id="rId5"/>
    <p:sldId id="330" r:id="rId6"/>
    <p:sldId id="329" r:id="rId7"/>
    <p:sldId id="261" r:id="rId8"/>
    <p:sldId id="262" r:id="rId9"/>
    <p:sldId id="263" r:id="rId10"/>
    <p:sldId id="319" r:id="rId11"/>
    <p:sldId id="267" r:id="rId12"/>
    <p:sldId id="323" r:id="rId13"/>
    <p:sldId id="322" r:id="rId15"/>
    <p:sldId id="327" r:id="rId16"/>
    <p:sldId id="281" r:id="rId17"/>
    <p:sldId id="268" r:id="rId18"/>
    <p:sldId id="269" r:id="rId19"/>
    <p:sldId id="280" r:id="rId20"/>
    <p:sldId id="302" r:id="rId21"/>
    <p:sldId id="303" r:id="rId22"/>
    <p:sldId id="304" r:id="rId23"/>
    <p:sldId id="278" r:id="rId24"/>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8" userDrawn="1">
          <p15:clr>
            <a:srgbClr val="A4A3A4"/>
          </p15:clr>
        </p15:guide>
        <p15:guide id="2" pos="384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ibo Zhou" initials="HZ" lastIdx="16" clrIdx="0"/>
  <p:cmAuthor id="7" name="zhangjunping" initials="zjp" lastIdx="12" clrIdx="7"/>
  <p:cmAuthor id="1" name="ccl930120@outlook.com" initials="c" lastIdx="1" clrIdx="0"/>
  <p:cmAuthor id="8" name="wengcheng" initials="w" lastIdx="8" clrIdx="8"/>
  <p:cmAuthor id="2" name="姚成静" initials="姚" lastIdx="1" clrIdx="0"/>
  <p:cmAuthor id="9" name="mouch" initials="m" lastIdx="1" clrIdx="9"/>
  <p:cmAuthor id="3" name="Li Qing" initials="L" lastIdx="1" clrIdx="2"/>
  <p:cmAuthor id="4" name="作者" initials="A" lastIdx="0" clrIdx="3"/>
  <p:cmAuthor id="5" name="长娟 杨" initials="长娟" lastIdx="1" clrIdx="4"/>
  <p:cmAuthor id="6" name="Fu, Yiqun" initials="FY" lastIdx="28" clrIdx="5"/>
  <p:cmAuthor id="15" name="Author" initials="A" lastIdx="0" clrIdx="14"/>
  <p:cmAuthor id="16" name="Xue Ling" initials="XL" lastIdx="7" clrIdx="15"/>
  <p:cmAuthor id="17" name="Windows 用户" initials="W用" lastIdx="3" clrIdx="16"/>
  <p:cmAuthor id="18" name="Aimee" initials="Aimee" lastIdx="3" clrIdx="17"/>
  <p:cmAuthor id="19" name="shirley" initials="S" lastIdx="18" clrIdx="18"/>
  <p:cmAuthor id="20" name="莹 高" initials="莹" lastIdx="2" clrIdx="19"/>
  <p:cmAuthor id="21" name="Zhang, Maicon" initials="ZM" lastIdx="20" clrIdx="20"/>
  <p:cmAuthor id="22" name="Feng, Xiaofang" initials="FX" lastIdx="5" clrIdx="21"/>
  <p:cmAuthor id="25" name="zhejiao.zheng" initials="z" lastIdx="38" clrIdx="24"/>
  <p:cmAuthor id="26" name="Zhejiao Zheng" initials="ZZ" lastIdx="3" clrIdx="25"/>
  <p:cmAuthor id="27" name="wu" initials="w" lastIdx="3" clrIdx="26"/>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66" d="100"/>
          <a:sy n="66" d="100"/>
        </p:scale>
        <p:origin x="716" y="40"/>
      </p:cViewPr>
      <p:guideLst>
        <p:guide orient="horz" pos="2108"/>
        <p:guide pos="3849"/>
      </p:guideLst>
    </p:cSldViewPr>
  </p:slideViewPr>
  <p:notesTextViewPr>
    <p:cViewPr>
      <p:scale>
        <a:sx n="3" d="2"/>
        <a:sy n="3" d="2"/>
      </p:scale>
      <p:origin x="0" y="0"/>
    </p:cViewPr>
  </p:notesTextViewPr>
  <p:sorterViewPr>
    <p:cViewPr>
      <p:scale>
        <a:sx n="100" d="100"/>
        <a:sy n="100" d="100"/>
      </p:scale>
      <p:origin x="0" y="-7244"/>
    </p:cViewPr>
  </p:sorterViewPr>
  <p:notesViewPr>
    <p:cSldViewPr snapToGrid="0">
      <p:cViewPr varScale="1">
        <p:scale>
          <a:sx n="45" d="100"/>
          <a:sy n="45" d="100"/>
        </p:scale>
        <p:origin x="2760" y="6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25.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Workbook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400" b="0" i="0" u="none" strike="noStrike" kern="1200" spc="0" baseline="0">
                <a:solidFill>
                  <a:schemeClr val="tx1"/>
                </a:solidFill>
                <a:latin typeface="+mn-lt"/>
                <a:ea typeface="+mn-ea"/>
                <a:cs typeface="+mn-cs"/>
              </a:defRPr>
            </a:pPr>
            <a:r>
              <a:rPr lang="en-US" sz="1200" b="0">
                <a:solidFill>
                  <a:schemeClr val="tx1"/>
                </a:solidFill>
                <a:latin typeface="仿宋_GB2312" panose="02010609030101010101" pitchFamily="49" charset="-122"/>
                <a:ea typeface="仿宋_GB2312" panose="02010609030101010101" pitchFamily="49" charset="-122"/>
              </a:rPr>
              <a:t>STEMI患者发病到首次医疗接触(S2FMC)时间</a:t>
            </a:r>
            <a:endParaRPr lang="zh-TW" sz="1200" b="0">
              <a:solidFill>
                <a:schemeClr val="tx1"/>
              </a:solidFill>
              <a:latin typeface="仿宋_GB2312" panose="02010609030101010101" pitchFamily="49" charset="-122"/>
              <a:ea typeface="仿宋_GB2312" panose="02010609030101010101" pitchFamily="49" charset="-122"/>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S2FMC</c:v>
                </c:pt>
              </c:strCache>
            </c:strRef>
          </c:tx>
          <c:spPr>
            <a:solidFill>
              <a:schemeClr val="accent1"/>
            </a:solidFill>
            <a:ln>
              <a:noFill/>
            </a:ln>
            <a:effectLst/>
          </c:spPr>
          <c:invertIfNegative val="0"/>
          <c:dLbls>
            <c:dLbl>
              <c:idx val="4"/>
              <c:layout/>
              <c:numFmt formatCode="General" sourceLinked="1"/>
              <c:spPr>
                <a:noFill/>
                <a:ln>
                  <a:noFill/>
                </a:ln>
                <a:effectLst/>
              </c:spPr>
              <c:txPr>
                <a:bodyPr rot="0" spcFirstLastPara="1" vertOverflow="ellipsis" vert="horz" wrap="square" lIns="38100" tIns="19050" rIns="38100" bIns="19050" anchor="ctr" anchorCtr="1"/>
                <a:lstStyle/>
                <a:p>
                  <a:pPr>
                    <a:defRPr lang="zh-CN" sz="900"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extLst>
                <c:ext xmlns:c15="http://schemas.microsoft.com/office/drawing/2012/chart" uri="{CE6537A1-D6FC-4f65-9D91-7224C49458BB}"/>
              </c:extLst>
            </c:dLbl>
            <c:dLbl>
              <c:idx val="5"/>
              <c:layout/>
              <c:tx>
                <c:rich>
                  <a:bodyPr rot="0" spcFirstLastPara="1" vertOverflow="ellipsis" vert="horz" wrap="square" lIns="38100" tIns="19050" rIns="38100" bIns="19050" anchor="ctr" anchorCtr="1">
                    <a:spAutoFit/>
                  </a:bodyPr>
                  <a:lstStyle/>
                  <a:p>
                    <a:pPr defTabSz="914400">
                      <a:defRPr lang="zh-CN" sz="1400" b="0" i="0" u="none" strike="noStrike" kern="1200" baseline="0">
                        <a:solidFill>
                          <a:schemeClr val="tx1"/>
                        </a:solidFill>
                        <a:latin typeface="+mn-lt"/>
                        <a:ea typeface="+mn-ea"/>
                        <a:cs typeface="+mn-cs"/>
                      </a:defRPr>
                    </a:pPr>
                    <a:r>
                      <a:rPr lang="en-US" altLang="zh-CN" sz="900" b="0">
                        <a:solidFill>
                          <a:schemeClr val="tx1"/>
                        </a:solidFill>
                      </a:rPr>
                      <a:t>342.9</a:t>
                    </a:r>
                    <a:endParaRPr lang="en-US" altLang="zh-CN" sz="900" b="0">
                      <a:solidFill>
                        <a:schemeClr val="tx1"/>
                      </a:solidFill>
                    </a:endParaRPr>
                  </a:p>
                </c:rich>
              </c:tx>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2017</c:v>
                </c:pt>
                <c:pt idx="1">
                  <c:v>2018</c:v>
                </c:pt>
                <c:pt idx="2">
                  <c:v>2019</c:v>
                </c:pt>
                <c:pt idx="3">
                  <c:v>2020</c:v>
                </c:pt>
                <c:pt idx="4">
                  <c:v>2021</c:v>
                </c:pt>
                <c:pt idx="5" c:formatCode="0_ ">
                  <c:v>2022</c:v>
                </c:pt>
                <c:pt idx="6" c:formatCode="0_ ">
                  <c:v>2023</c:v>
                </c:pt>
              </c:numCache>
            </c:numRef>
          </c:cat>
          <c:val>
            <c:numRef>
              <c:f>Sheet1!$B$2:$B$8</c:f>
              <c:numCache>
                <c:formatCode>0.0</c:formatCode>
                <c:ptCount val="7"/>
                <c:pt idx="0">
                  <c:v>297.7</c:v>
                </c:pt>
                <c:pt idx="1">
                  <c:v>330.9</c:v>
                </c:pt>
                <c:pt idx="2">
                  <c:v>335.4</c:v>
                </c:pt>
                <c:pt idx="3">
                  <c:v>340.6</c:v>
                </c:pt>
                <c:pt idx="4">
                  <c:v>340.2</c:v>
                </c:pt>
                <c:pt idx="5">
                  <c:v>342.9</c:v>
                </c:pt>
                <c:pt idx="6">
                  <c:v>324</c:v>
                </c:pt>
              </c:numCache>
            </c:numRef>
          </c:val>
        </c:ser>
        <c:dLbls>
          <c:showLegendKey val="0"/>
          <c:showVal val="0"/>
          <c:showCatName val="0"/>
          <c:showSerName val="0"/>
          <c:showPercent val="0"/>
          <c:showBubbleSize val="0"/>
        </c:dLbls>
        <c:gapWidth val="219"/>
        <c:overlap val="-27"/>
        <c:axId val="1497249423"/>
        <c:axId val="1907219471"/>
      </c:barChart>
      <c:catAx>
        <c:axId val="1497249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solidFill>
                <a:latin typeface="+mn-lt"/>
                <a:ea typeface="+mn-ea"/>
                <a:cs typeface="+mn-cs"/>
              </a:defRPr>
            </a:pPr>
          </a:p>
        </c:txPr>
        <c:crossAx val="1907219471"/>
        <c:crosses val="autoZero"/>
        <c:auto val="1"/>
        <c:lblAlgn val="ctr"/>
        <c:lblOffset val="100"/>
        <c:noMultiLvlLbl val="0"/>
      </c:catAx>
      <c:valAx>
        <c:axId val="1907219471"/>
        <c:scaling>
          <c:orientation val="minMax"/>
          <c:max val="40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solidFill>
                <a:latin typeface="+mn-lt"/>
                <a:ea typeface="+mn-ea"/>
                <a:cs typeface="+mn-cs"/>
              </a:defRPr>
            </a:pPr>
          </a:p>
        </c:txPr>
        <c:crossAx val="1497249423"/>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lang="zh-CN" sz="900" b="0" i="0" u="none" strike="noStrike" kern="1200" baseline="0">
                <a:solidFill>
                  <a:schemeClr val="tx1"/>
                </a:solidFill>
                <a:latin typeface="+mn-lt"/>
                <a:ea typeface="+mn-ea"/>
                <a:cs typeface="+mn-cs"/>
              </a:defRPr>
            </a:pPr>
          </a:p>
        </c:txPr>
      </c:legendEntry>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b="0">
          <a:solidFill>
            <a:schemeClr val="tx1"/>
          </a:solidFill>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r>
              <a:rPr lang="en-US" altLang="zh-CN" sz="1400" dirty="0"/>
              <a:t>STEMI</a:t>
            </a:r>
            <a:r>
              <a:rPr lang="zh-CN" altLang="en-US" sz="1400" dirty="0"/>
              <a:t>患者救治单元</a:t>
            </a:r>
            <a:r>
              <a:rPr lang="en-US" altLang="zh-CN" sz="1400" dirty="0">
                <a:solidFill>
                  <a:srgbClr val="FF0000"/>
                </a:solidFill>
              </a:rPr>
              <a:t>DIDO</a:t>
            </a:r>
            <a:r>
              <a:rPr lang="zh-CN" altLang="en-US" sz="1400" dirty="0"/>
              <a:t>时间</a:t>
            </a:r>
            <a:endParaRPr lang="zh-CN" altLang="en-US" sz="1400" dirty="0"/>
          </a:p>
        </c:rich>
      </c:tx>
      <c:layout>
        <c:manualLayout>
          <c:xMode val="edge"/>
          <c:yMode val="edge"/>
          <c:x val="0.120039333641832"/>
          <c:y val="0.0316971548995659"/>
        </c:manualLayout>
      </c:layout>
      <c:overlay val="0"/>
      <c:spPr>
        <a:noFill/>
        <a:ln>
          <a:noFill/>
        </a:ln>
        <a:effectLst/>
      </c:spPr>
    </c:title>
    <c:autoTitleDeleted val="0"/>
    <c:plotArea>
      <c:layout>
        <c:manualLayout>
          <c:layoutTarget val="inner"/>
          <c:xMode val="edge"/>
          <c:yMode val="edge"/>
          <c:x val="0.110170002313744"/>
          <c:y val="0.166608170440843"/>
          <c:w val="0.854568544655252"/>
          <c:h val="0.612327947000859"/>
        </c:manualLayout>
      </c:layout>
      <c:barChart>
        <c:barDir val="col"/>
        <c:grouping val="clustered"/>
        <c:varyColors val="0"/>
        <c:ser>
          <c:idx val="0"/>
          <c:order val="0"/>
          <c:tx>
            <c:strRef>
              <c:f>Sheet1!$B$1</c:f>
              <c:strCache>
                <c:ptCount val="1"/>
                <c:pt idx="0">
                  <c:v>救治单元直接转出STEMI患者</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cat>
            <c:strRef>
              <c:f>Sheet1!$A$2:$A$4</c:f>
              <c:strCache>
                <c:ptCount val="3"/>
                <c:pt idx="0">
                  <c:v>2021年</c:v>
                </c:pt>
                <c:pt idx="1">
                  <c:v>2022年</c:v>
                </c:pt>
                <c:pt idx="2">
                  <c:v>2023年</c:v>
                </c:pt>
              </c:strCache>
            </c:strRef>
          </c:cat>
          <c:val>
            <c:numRef>
              <c:f>Sheet1!$B$2:$B$4</c:f>
              <c:numCache>
                <c:formatCode>General</c:formatCode>
                <c:ptCount val="3"/>
                <c:pt idx="0">
                  <c:v>31</c:v>
                </c:pt>
                <c:pt idx="1">
                  <c:v>32</c:v>
                </c:pt>
                <c:pt idx="2">
                  <c:v>31</c:v>
                </c:pt>
              </c:numCache>
            </c:numRef>
          </c:val>
        </c:ser>
        <c:dLbls>
          <c:showLegendKey val="0"/>
          <c:showVal val="0"/>
          <c:showCatName val="0"/>
          <c:showSerName val="0"/>
          <c:showPercent val="0"/>
          <c:showBubbleSize val="0"/>
        </c:dLbls>
        <c:gapWidth val="219"/>
        <c:overlap val="-27"/>
        <c:axId val="641502168"/>
        <c:axId val="641505776"/>
      </c:barChart>
      <c:catAx>
        <c:axId val="641502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5776"/>
        <c:crosses val="autoZero"/>
        <c:auto val="1"/>
        <c:lblAlgn val="ctr"/>
        <c:lblOffset val="100"/>
        <c:noMultiLvlLbl val="0"/>
      </c:catAx>
      <c:valAx>
        <c:axId val="641505776"/>
        <c:scaling>
          <c:orientation val="minMax"/>
          <c:max val="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2168"/>
        <c:crosses val="autoZero"/>
        <c:crossBetween val="between"/>
      </c:valAx>
      <c:spPr>
        <a:noFill/>
        <a:ln>
          <a:noFill/>
        </a:ln>
        <a:effectLst/>
      </c:spPr>
    </c:plotArea>
    <c:legend>
      <c:legendPos val="b"/>
      <c:legendEntry>
        <c:idx val="1"/>
        <c:delete val="1"/>
      </c:legendEntry>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400" b="0" i="0" u="none" strike="noStrike" kern="1200" spc="0" baseline="0">
                <a:solidFill>
                  <a:schemeClr val="tx1">
                    <a:lumMod val="65000"/>
                    <a:lumOff val="35000"/>
                  </a:schemeClr>
                </a:solidFill>
                <a:latin typeface="+mn-lt"/>
                <a:ea typeface="+mn-ea"/>
                <a:cs typeface="+mn-cs"/>
              </a:defRPr>
            </a:pPr>
            <a:r>
              <a:rPr lang="en-US" altLang="zh-CN" sz="1400" dirty="0"/>
              <a:t>STEMI</a:t>
            </a:r>
            <a:r>
              <a:rPr lang="zh-CN" altLang="en-US" sz="1400" dirty="0"/>
              <a:t>患者救治单元</a:t>
            </a:r>
            <a:r>
              <a:rPr lang="en-US" altLang="zh-CN" sz="1400" dirty="0">
                <a:solidFill>
                  <a:srgbClr val="FF0000"/>
                </a:solidFill>
              </a:rPr>
              <a:t>D2N</a:t>
            </a:r>
            <a:r>
              <a:rPr lang="zh-CN" altLang="en-US" sz="1400" dirty="0"/>
              <a:t>时间</a:t>
            </a:r>
            <a:endParaRPr lang="zh-CN" altLang="en-US" sz="1400" dirty="0"/>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救治单元院内直接溶栓</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2021年</c:v>
                </c:pt>
                <c:pt idx="1">
                  <c:v>2022年</c:v>
                </c:pt>
                <c:pt idx="2">
                  <c:v>2023年</c:v>
                </c:pt>
              </c:strCache>
            </c:strRef>
          </c:cat>
          <c:val>
            <c:numRef>
              <c:f>Sheet1!$B$2:$B$4</c:f>
              <c:numCache>
                <c:formatCode>General</c:formatCode>
                <c:ptCount val="3"/>
                <c:pt idx="0">
                  <c:v>31</c:v>
                </c:pt>
                <c:pt idx="1">
                  <c:v>30</c:v>
                </c:pt>
                <c:pt idx="2">
                  <c:v>31</c:v>
                </c:pt>
              </c:numCache>
            </c:numRef>
          </c:val>
        </c:ser>
        <c:dLbls>
          <c:showLegendKey val="0"/>
          <c:showVal val="0"/>
          <c:showCatName val="0"/>
          <c:showSerName val="0"/>
          <c:showPercent val="0"/>
          <c:showBubbleSize val="0"/>
        </c:dLbls>
        <c:gapWidth val="219"/>
        <c:overlap val="-27"/>
        <c:axId val="641502168"/>
        <c:axId val="641505776"/>
      </c:barChart>
      <c:catAx>
        <c:axId val="641502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5776"/>
        <c:crosses val="autoZero"/>
        <c:auto val="1"/>
        <c:lblAlgn val="ctr"/>
        <c:lblOffset val="100"/>
        <c:noMultiLvlLbl val="0"/>
      </c:catAx>
      <c:valAx>
        <c:axId val="641505776"/>
        <c:scaling>
          <c:orientation val="minMax"/>
          <c:max val="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216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600" b="0" i="0" u="none" strike="noStrike" kern="1200" spc="0" baseline="0">
                <a:solidFill>
                  <a:schemeClr val="tx1">
                    <a:lumMod val="65000"/>
                    <a:lumOff val="35000"/>
                  </a:schemeClr>
                </a:solidFill>
                <a:latin typeface="+mn-lt"/>
                <a:ea typeface="+mn-ea"/>
                <a:cs typeface="+mn-cs"/>
              </a:defRPr>
            </a:pPr>
            <a:r>
              <a:rPr lang="en-US" altLang="zh-CN" sz="1600" dirty="0"/>
              <a:t>STEMI</a:t>
            </a:r>
            <a:r>
              <a:rPr lang="zh-CN" altLang="en-US" sz="1600" dirty="0"/>
              <a:t>患者</a:t>
            </a:r>
            <a:r>
              <a:rPr lang="en-US" altLang="zh-CN" sz="1600" dirty="0">
                <a:solidFill>
                  <a:srgbClr val="FF0000"/>
                </a:solidFill>
              </a:rPr>
              <a:t>S2FMC</a:t>
            </a:r>
            <a:r>
              <a:rPr lang="zh-CN" altLang="en-US" sz="1600" dirty="0"/>
              <a:t>时间</a:t>
            </a:r>
            <a:endParaRPr lang="zh-CN" altLang="en-US" sz="1600" dirty="0"/>
          </a:p>
        </c:rich>
      </c:tx>
      <c:layout>
        <c:manualLayout>
          <c:xMode val="edge"/>
          <c:yMode val="edge"/>
          <c:x val="0.205970904673762"/>
          <c:y val="0.0178296496310058"/>
        </c:manualLayout>
      </c:layout>
      <c:overlay val="0"/>
      <c:spPr>
        <a:noFill/>
        <a:ln>
          <a:noFill/>
        </a:ln>
        <a:effectLst/>
      </c:spPr>
    </c:title>
    <c:autoTitleDeleted val="0"/>
    <c:plotArea>
      <c:layout>
        <c:manualLayout>
          <c:layoutTarget val="inner"/>
          <c:xMode val="edge"/>
          <c:yMode val="edge"/>
          <c:x val="0.130922836649699"/>
          <c:y val="0.122034046363329"/>
          <c:w val="0.83142098565479"/>
          <c:h val="0.643079802891117"/>
        </c:manualLayout>
      </c:layout>
      <c:barChart>
        <c:barDir val="col"/>
        <c:grouping val="clustered"/>
        <c:varyColors val="0"/>
        <c:ser>
          <c:idx val="0"/>
          <c:order val="0"/>
          <c:tx>
            <c:strRef>
              <c:f>Sheet1!$B$1</c:f>
              <c:strCache>
                <c:ptCount val="1"/>
                <c:pt idx="0">
                  <c:v>救治单元接诊</c:v>
                </c:pt>
              </c:strCache>
            </c:strRef>
          </c:tx>
          <c:spPr>
            <a:solidFill>
              <a:schemeClr val="accent1"/>
            </a:solidFill>
            <a:ln>
              <a:noFill/>
            </a:ln>
            <a:effectLst/>
          </c:spPr>
          <c:invertIfNegative val="0"/>
          <c:dLbls>
            <c:dLbl>
              <c:idx val="1"/>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rgbClr val="FF0000"/>
                      </a:solidFill>
                      <a:effectLst>
                        <a:outerShdw blurRad="38100" dist="38100" dir="2700000" algn="tl">
                          <a:srgbClr val="000000">
                            <a:alpha val="43137"/>
                          </a:srgbClr>
                        </a:outerShdw>
                      </a:effectLst>
                      <a:latin typeface="+mn-lt"/>
                      <a:ea typeface="+mn-ea"/>
                      <a:cs typeface="+mn-cs"/>
                    </a:defRPr>
                  </a:pPr>
                </a:p>
              </c:txPr>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cat>
            <c:strRef>
              <c:f>Sheet1!$A$2:$A$4</c:f>
              <c:strCache>
                <c:ptCount val="3"/>
                <c:pt idx="0">
                  <c:v>2021年</c:v>
                </c:pt>
                <c:pt idx="1">
                  <c:v>2022年</c:v>
                </c:pt>
                <c:pt idx="2">
                  <c:v>2023年</c:v>
                </c:pt>
              </c:strCache>
            </c:strRef>
          </c:cat>
          <c:val>
            <c:numRef>
              <c:f>Sheet1!$B$2:$B$4</c:f>
              <c:numCache>
                <c:formatCode>General</c:formatCode>
                <c:ptCount val="3"/>
                <c:pt idx="0">
                  <c:v>158</c:v>
                </c:pt>
                <c:pt idx="1">
                  <c:v>160</c:v>
                </c:pt>
                <c:pt idx="2">
                  <c:v>170</c:v>
                </c:pt>
              </c:numCache>
            </c:numRef>
          </c:val>
        </c:ser>
        <c:dLbls>
          <c:showLegendKey val="0"/>
          <c:showVal val="0"/>
          <c:showCatName val="0"/>
          <c:showSerName val="0"/>
          <c:showPercent val="0"/>
          <c:showBubbleSize val="0"/>
        </c:dLbls>
        <c:gapWidth val="219"/>
        <c:overlap val="-27"/>
        <c:axId val="641502168"/>
        <c:axId val="641505776"/>
      </c:barChart>
      <c:catAx>
        <c:axId val="641502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5776"/>
        <c:crosses val="autoZero"/>
        <c:auto val="1"/>
        <c:lblAlgn val="ctr"/>
        <c:lblOffset val="100"/>
        <c:noMultiLvlLbl val="0"/>
      </c:catAx>
      <c:valAx>
        <c:axId val="641505776"/>
        <c:scaling>
          <c:orientation val="minMax"/>
          <c:max val="175"/>
          <c:min val="15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2168"/>
        <c:crosses val="autoZero"/>
        <c:crossBetween val="between"/>
      </c:valAx>
      <c:spPr>
        <a:noFill/>
        <a:ln>
          <a:noFill/>
        </a:ln>
        <a:effectLst/>
      </c:spPr>
    </c:plotArea>
    <c:legend>
      <c:legendPos val="b"/>
      <c:legendEntry>
        <c:idx val="1"/>
        <c:delete val="1"/>
      </c:legendEntry>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effectLst>
                  <a:outerShdw blurRad="38100" dist="38100" dir="2700000" algn="tl">
                    <a:srgbClr val="000000">
                      <a:alpha val="43137"/>
                    </a:srgbClr>
                  </a:outerShdw>
                </a:effectLst>
                <a:latin typeface="+mn-lt"/>
                <a:ea typeface="+mn-ea"/>
                <a:cs typeface="+mn-cs"/>
              </a:defRPr>
            </a:pPr>
            <a:r>
              <a:rPr lang="en-US" altLang="zh-CN" sz="1400" dirty="0">
                <a:effectLst>
                  <a:outerShdw blurRad="38100" dist="38100" dir="2700000" algn="tl">
                    <a:srgbClr val="000000">
                      <a:alpha val="43137"/>
                    </a:srgbClr>
                  </a:outerShdw>
                </a:effectLst>
              </a:rPr>
              <a:t>STEMI</a:t>
            </a:r>
            <a:r>
              <a:rPr lang="zh-CN" altLang="en-US" sz="1400" dirty="0">
                <a:effectLst>
                  <a:outerShdw blurRad="38100" dist="38100" dir="2700000" algn="tl">
                    <a:srgbClr val="000000">
                      <a:alpha val="43137"/>
                    </a:srgbClr>
                  </a:outerShdw>
                </a:effectLst>
              </a:rPr>
              <a:t>患者胸痛中心</a:t>
            </a:r>
            <a:r>
              <a:rPr lang="en-US" altLang="zh-CN" sz="1400" dirty="0">
                <a:solidFill>
                  <a:srgbClr val="FF0000"/>
                </a:solidFill>
                <a:effectLst>
                  <a:outerShdw blurRad="38100" dist="38100" dir="2700000" algn="tl">
                    <a:srgbClr val="000000">
                      <a:alpha val="43137"/>
                    </a:srgbClr>
                  </a:outerShdw>
                </a:effectLst>
              </a:rPr>
              <a:t>D2W</a:t>
            </a:r>
            <a:r>
              <a:rPr lang="zh-CN" altLang="en-US" sz="1400" dirty="0">
                <a:effectLst>
                  <a:outerShdw blurRad="38100" dist="38100" dir="2700000" algn="tl">
                    <a:srgbClr val="000000">
                      <a:alpha val="43137"/>
                    </a:srgbClr>
                  </a:outerShdw>
                </a:effectLst>
              </a:rPr>
              <a:t>时间</a:t>
            </a:r>
            <a:endParaRPr lang="zh-CN" altLang="en-US" sz="1400" dirty="0">
              <a:effectLst>
                <a:outerShdw blurRad="38100" dist="38100" dir="2700000" algn="tl">
                  <a:srgbClr val="000000">
                    <a:alpha val="43137"/>
                  </a:srgbClr>
                </a:outerShdw>
              </a:effectLst>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通过救治单元</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trendline>
            <c:spPr>
              <a:ln w="19050" cap="rnd">
                <a:solidFill>
                  <a:schemeClr val="accent1"/>
                </a:solidFill>
                <a:prstDash val="sysDot"/>
              </a:ln>
              <a:effectLst/>
            </c:spPr>
            <c:trendlineType val="linear"/>
            <c:dispRSqr val="0"/>
            <c:dispEq val="0"/>
          </c:trendline>
          <c:cat>
            <c:strRef>
              <c:f>Sheet1!$A$2:$A$4</c:f>
              <c:strCache>
                <c:ptCount val="3"/>
                <c:pt idx="0">
                  <c:v>2021年</c:v>
                </c:pt>
                <c:pt idx="1">
                  <c:v>2022年</c:v>
                </c:pt>
                <c:pt idx="2">
                  <c:v>2023年</c:v>
                </c:pt>
              </c:strCache>
            </c:strRef>
          </c:cat>
          <c:val>
            <c:numRef>
              <c:f>Sheet1!$B$2:$B$4</c:f>
              <c:numCache>
                <c:formatCode>General</c:formatCode>
                <c:ptCount val="3"/>
                <c:pt idx="0">
                  <c:v>46</c:v>
                </c:pt>
                <c:pt idx="1">
                  <c:v>46</c:v>
                </c:pt>
                <c:pt idx="2">
                  <c:v>48</c:v>
                </c:pt>
              </c:numCache>
            </c:numRef>
          </c:val>
        </c:ser>
        <c:ser>
          <c:idx val="1"/>
          <c:order val="1"/>
          <c:tx>
            <c:strRef>
              <c:f>Sheet1!$C$1</c:f>
              <c:strCache>
                <c:ptCount val="1"/>
                <c:pt idx="0">
                  <c:v>直达胸痛中心</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2021年</c:v>
                </c:pt>
                <c:pt idx="1">
                  <c:v>2022年</c:v>
                </c:pt>
                <c:pt idx="2">
                  <c:v>2023年</c:v>
                </c:pt>
              </c:strCache>
            </c:strRef>
          </c:cat>
          <c:val>
            <c:numRef>
              <c:f>Sheet1!$C$2:$C$4</c:f>
              <c:numCache>
                <c:formatCode>General</c:formatCode>
                <c:ptCount val="3"/>
                <c:pt idx="0">
                  <c:v>66</c:v>
                </c:pt>
                <c:pt idx="1">
                  <c:v>64</c:v>
                </c:pt>
                <c:pt idx="2">
                  <c:v>67</c:v>
                </c:pt>
              </c:numCache>
            </c:numRef>
          </c:val>
        </c:ser>
        <c:dLbls>
          <c:showLegendKey val="0"/>
          <c:showVal val="0"/>
          <c:showCatName val="0"/>
          <c:showSerName val="0"/>
          <c:showPercent val="0"/>
          <c:showBubbleSize val="0"/>
        </c:dLbls>
        <c:gapWidth val="219"/>
        <c:overlap val="-27"/>
        <c:axId val="641502168"/>
        <c:axId val="641505776"/>
      </c:barChart>
      <c:catAx>
        <c:axId val="641502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5776"/>
        <c:crosses val="autoZero"/>
        <c:auto val="1"/>
        <c:lblAlgn val="ctr"/>
        <c:lblOffset val="100"/>
        <c:noMultiLvlLbl val="0"/>
      </c:catAx>
      <c:valAx>
        <c:axId val="6415057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2168"/>
        <c:crosses val="autoZero"/>
        <c:crossBetween val="between"/>
      </c:valAx>
      <c:spPr>
        <a:noFill/>
        <a:ln>
          <a:noFill/>
        </a:ln>
        <a:effectLst/>
      </c:spPr>
    </c:plotArea>
    <c:legend>
      <c:legendPos val="b"/>
      <c:legendEntry>
        <c:idx val="2"/>
        <c:delete val="1"/>
      </c:legendEntry>
      <c:legendEntry>
        <c:idx val="3"/>
        <c:delete val="1"/>
      </c:legendEntry>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400" b="0" i="0" u="none" strike="noStrike" kern="1200" spc="0" baseline="0">
                <a:solidFill>
                  <a:schemeClr val="tx1">
                    <a:lumMod val="65000"/>
                    <a:lumOff val="35000"/>
                  </a:schemeClr>
                </a:solidFill>
                <a:effectLst>
                  <a:outerShdw blurRad="38100" dist="38100" dir="2700000" algn="tl">
                    <a:srgbClr val="000000">
                      <a:alpha val="43137"/>
                    </a:srgbClr>
                  </a:outerShdw>
                </a:effectLst>
                <a:latin typeface="+mn-lt"/>
                <a:ea typeface="+mn-ea"/>
                <a:cs typeface="+mn-cs"/>
              </a:defRPr>
            </a:pPr>
            <a:r>
              <a:rPr lang="en-US" altLang="zh-CN" sz="1400" dirty="0">
                <a:effectLst>
                  <a:outerShdw blurRad="38100" dist="38100" dir="2700000" algn="tl">
                    <a:srgbClr val="000000">
                      <a:alpha val="43137"/>
                    </a:srgbClr>
                  </a:outerShdw>
                </a:effectLst>
              </a:rPr>
              <a:t>STEMI</a:t>
            </a:r>
            <a:r>
              <a:rPr lang="zh-CN" altLang="en-US" sz="1400" dirty="0">
                <a:effectLst>
                  <a:outerShdw blurRad="38100" dist="38100" dir="2700000" algn="tl">
                    <a:srgbClr val="000000">
                      <a:alpha val="43137"/>
                    </a:srgbClr>
                  </a:outerShdw>
                </a:effectLst>
              </a:rPr>
              <a:t>患者早期</a:t>
            </a:r>
            <a:r>
              <a:rPr lang="zh-CN" altLang="en-US" sz="1400" dirty="0">
                <a:solidFill>
                  <a:srgbClr val="FF0000"/>
                </a:solidFill>
                <a:effectLst>
                  <a:outerShdw blurRad="38100" dist="38100" dir="2700000" algn="tl">
                    <a:srgbClr val="000000">
                      <a:alpha val="43137"/>
                    </a:srgbClr>
                  </a:outerShdw>
                </a:effectLst>
              </a:rPr>
              <a:t>再灌注率</a:t>
            </a:r>
            <a:endParaRPr lang="zh-CN" altLang="en-US" sz="1400" dirty="0">
              <a:solidFill>
                <a:srgbClr val="FF0000"/>
              </a:solidFill>
              <a:effectLst>
                <a:outerShdw blurRad="38100" dist="38100" dir="2700000" algn="tl">
                  <a:srgbClr val="000000">
                    <a:alpha val="43137"/>
                  </a:srgbClr>
                </a:outerShdw>
              </a:effectLst>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通过救治单元</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trendline>
            <c:spPr>
              <a:ln w="19050" cap="rnd">
                <a:solidFill>
                  <a:schemeClr val="accent1"/>
                </a:solidFill>
                <a:prstDash val="sysDot"/>
              </a:ln>
              <a:effectLst/>
            </c:spPr>
            <c:trendlineType val="linear"/>
            <c:dispRSqr val="0"/>
            <c:dispEq val="0"/>
          </c:trendline>
          <c:cat>
            <c:strRef>
              <c:f>Sheet1!$A$2:$A$4</c:f>
              <c:strCache>
                <c:ptCount val="3"/>
                <c:pt idx="0">
                  <c:v>2021年</c:v>
                </c:pt>
                <c:pt idx="1">
                  <c:v>2022年</c:v>
                </c:pt>
                <c:pt idx="2">
                  <c:v>2023年</c:v>
                </c:pt>
              </c:strCache>
            </c:strRef>
          </c:cat>
          <c:val>
            <c:numRef>
              <c:f>Sheet1!$B$2:$B$4</c:f>
              <c:numCache>
                <c:formatCode>0.00%</c:formatCode>
                <c:ptCount val="3"/>
                <c:pt idx="0">
                  <c:v>0.801</c:v>
                </c:pt>
                <c:pt idx="1">
                  <c:v>0.812</c:v>
                </c:pt>
                <c:pt idx="2">
                  <c:v>0.9086</c:v>
                </c:pt>
              </c:numCache>
            </c:numRef>
          </c:val>
        </c:ser>
        <c:ser>
          <c:idx val="1"/>
          <c:order val="1"/>
          <c:tx>
            <c:strRef>
              <c:f>Sheet1!$C$1</c:f>
              <c:strCache>
                <c:ptCount val="1"/>
                <c:pt idx="0">
                  <c:v>直达胸痛中心</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2021年</c:v>
                </c:pt>
                <c:pt idx="1">
                  <c:v>2022年</c:v>
                </c:pt>
                <c:pt idx="2">
                  <c:v>2023年</c:v>
                </c:pt>
              </c:strCache>
            </c:strRef>
          </c:cat>
          <c:val>
            <c:numRef>
              <c:f>Sheet1!$C$2:$C$4</c:f>
              <c:numCache>
                <c:formatCode>0.00%</c:formatCode>
                <c:ptCount val="3"/>
                <c:pt idx="0">
                  <c:v>0.709</c:v>
                </c:pt>
                <c:pt idx="1">
                  <c:v>0.728</c:v>
                </c:pt>
                <c:pt idx="2">
                  <c:v>0.8598</c:v>
                </c:pt>
              </c:numCache>
            </c:numRef>
          </c:val>
        </c:ser>
        <c:dLbls>
          <c:showLegendKey val="0"/>
          <c:showVal val="0"/>
          <c:showCatName val="0"/>
          <c:showSerName val="0"/>
          <c:showPercent val="0"/>
          <c:showBubbleSize val="0"/>
        </c:dLbls>
        <c:gapWidth val="219"/>
        <c:overlap val="-27"/>
        <c:axId val="641502168"/>
        <c:axId val="641505776"/>
      </c:barChart>
      <c:catAx>
        <c:axId val="641502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5776"/>
        <c:crosses val="autoZero"/>
        <c:auto val="1"/>
        <c:lblAlgn val="ctr"/>
        <c:lblOffset val="100"/>
        <c:noMultiLvlLbl val="0"/>
      </c:catAx>
      <c:valAx>
        <c:axId val="641505776"/>
        <c:scaling>
          <c:orientation val="minMax"/>
          <c:min val="0.5"/>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2168"/>
        <c:crosses val="autoZero"/>
        <c:crossBetween val="between"/>
      </c:valAx>
      <c:spPr>
        <a:noFill/>
        <a:ln>
          <a:noFill/>
        </a:ln>
        <a:effectLst/>
      </c:spPr>
    </c:plotArea>
    <c:legend>
      <c:legendPos val="b"/>
      <c:legendEntry>
        <c:idx val="2"/>
        <c:delete val="1"/>
      </c:legendEntry>
      <c:legendEntry>
        <c:idx val="3"/>
        <c:delete val="1"/>
      </c:legendEntry>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400" b="0" i="0" u="none" strike="noStrike" kern="1200" spc="0" baseline="0">
                <a:solidFill>
                  <a:schemeClr val="tx1">
                    <a:lumMod val="65000"/>
                    <a:lumOff val="35000"/>
                  </a:schemeClr>
                </a:solidFill>
                <a:effectLst>
                  <a:outerShdw blurRad="38100" dist="38100" dir="2700000" algn="tl">
                    <a:srgbClr val="000000">
                      <a:alpha val="43137"/>
                    </a:srgbClr>
                  </a:outerShdw>
                </a:effectLst>
                <a:latin typeface="+mn-lt"/>
                <a:ea typeface="+mn-ea"/>
                <a:cs typeface="+mn-cs"/>
              </a:defRPr>
            </a:pPr>
            <a:r>
              <a:rPr lang="en-US" altLang="zh-CN" sz="1400" dirty="0">
                <a:effectLst>
                  <a:outerShdw blurRad="38100" dist="38100" dir="2700000" algn="tl">
                    <a:srgbClr val="000000">
                      <a:alpha val="43137"/>
                    </a:srgbClr>
                  </a:outerShdw>
                </a:effectLst>
              </a:rPr>
              <a:t>STEMI</a:t>
            </a:r>
            <a:r>
              <a:rPr lang="zh-CN" altLang="en-US" sz="1400" dirty="0">
                <a:effectLst>
                  <a:outerShdw blurRad="38100" dist="38100" dir="2700000" algn="tl">
                    <a:srgbClr val="000000">
                      <a:alpha val="43137"/>
                    </a:srgbClr>
                  </a:outerShdw>
                </a:effectLst>
              </a:rPr>
              <a:t>患者胸痛中心</a:t>
            </a:r>
            <a:r>
              <a:rPr lang="en-US" altLang="zh-CN" sz="1400" dirty="0">
                <a:solidFill>
                  <a:srgbClr val="FF0000"/>
                </a:solidFill>
                <a:effectLst>
                  <a:outerShdw blurRad="38100" dist="38100" dir="2700000" algn="tl">
                    <a:srgbClr val="000000">
                      <a:alpha val="43137"/>
                    </a:srgbClr>
                  </a:outerShdw>
                </a:effectLst>
              </a:rPr>
              <a:t>D2N</a:t>
            </a:r>
            <a:r>
              <a:rPr lang="zh-CN" altLang="en-US" sz="1400" dirty="0">
                <a:effectLst>
                  <a:outerShdw blurRad="38100" dist="38100" dir="2700000" algn="tl">
                    <a:srgbClr val="000000">
                      <a:alpha val="43137"/>
                    </a:srgbClr>
                  </a:outerShdw>
                </a:effectLst>
              </a:rPr>
              <a:t>时间</a:t>
            </a:r>
            <a:endParaRPr lang="zh-CN" altLang="en-US" sz="1400" dirty="0">
              <a:effectLst>
                <a:outerShdw blurRad="38100" dist="38100" dir="2700000" algn="tl">
                  <a:srgbClr val="000000">
                    <a:alpha val="43137"/>
                  </a:srgbClr>
                </a:outerShdw>
              </a:effectLst>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通过救治单元</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trendline>
            <c:spPr>
              <a:ln w="19050" cap="rnd">
                <a:solidFill>
                  <a:schemeClr val="accent1"/>
                </a:solidFill>
                <a:prstDash val="sysDot"/>
              </a:ln>
              <a:effectLst/>
            </c:spPr>
            <c:trendlineType val="linear"/>
            <c:dispRSqr val="0"/>
            <c:dispEq val="0"/>
          </c:trendline>
          <c:cat>
            <c:strRef>
              <c:f>Sheet1!$A$2:$A$4</c:f>
              <c:strCache>
                <c:ptCount val="3"/>
                <c:pt idx="0">
                  <c:v>2021年</c:v>
                </c:pt>
                <c:pt idx="1">
                  <c:v>2022年</c:v>
                </c:pt>
                <c:pt idx="2">
                  <c:v>2023年</c:v>
                </c:pt>
              </c:strCache>
            </c:strRef>
          </c:cat>
          <c:val>
            <c:numRef>
              <c:f>Sheet1!$B$2:$B$4</c:f>
              <c:numCache>
                <c:formatCode>General</c:formatCode>
                <c:ptCount val="3"/>
                <c:pt idx="0">
                  <c:v>25</c:v>
                </c:pt>
                <c:pt idx="1">
                  <c:v>22</c:v>
                </c:pt>
                <c:pt idx="2">
                  <c:v>21</c:v>
                </c:pt>
              </c:numCache>
            </c:numRef>
          </c:val>
        </c:ser>
        <c:ser>
          <c:idx val="1"/>
          <c:order val="1"/>
          <c:tx>
            <c:strRef>
              <c:f>Sheet1!$C$1</c:f>
              <c:strCache>
                <c:ptCount val="1"/>
                <c:pt idx="0">
                  <c:v>直达胸痛中心</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2021年</c:v>
                </c:pt>
                <c:pt idx="1">
                  <c:v>2022年</c:v>
                </c:pt>
                <c:pt idx="2">
                  <c:v>2023年</c:v>
                </c:pt>
              </c:strCache>
            </c:strRef>
          </c:cat>
          <c:val>
            <c:numRef>
              <c:f>Sheet1!$C$2:$C$4</c:f>
              <c:numCache>
                <c:formatCode>General</c:formatCode>
                <c:ptCount val="3"/>
                <c:pt idx="0">
                  <c:v>29</c:v>
                </c:pt>
                <c:pt idx="1">
                  <c:v>28</c:v>
                </c:pt>
                <c:pt idx="2">
                  <c:v>28</c:v>
                </c:pt>
              </c:numCache>
            </c:numRef>
          </c:val>
        </c:ser>
        <c:dLbls>
          <c:showLegendKey val="0"/>
          <c:showVal val="0"/>
          <c:showCatName val="0"/>
          <c:showSerName val="0"/>
          <c:showPercent val="0"/>
          <c:showBubbleSize val="0"/>
        </c:dLbls>
        <c:gapWidth val="219"/>
        <c:overlap val="-27"/>
        <c:axId val="641502168"/>
        <c:axId val="641505776"/>
      </c:barChart>
      <c:catAx>
        <c:axId val="641502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5776"/>
        <c:crosses val="autoZero"/>
        <c:auto val="1"/>
        <c:lblAlgn val="ctr"/>
        <c:lblOffset val="100"/>
        <c:noMultiLvlLbl val="0"/>
      </c:catAx>
      <c:valAx>
        <c:axId val="6415057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41502168"/>
        <c:crosses val="autoZero"/>
        <c:crossBetween val="between"/>
      </c:valAx>
      <c:spPr>
        <a:noFill/>
        <a:ln>
          <a:noFill/>
        </a:ln>
        <a:effectLst/>
      </c:spPr>
    </c:plotArea>
    <c:legend>
      <c:legendPos val="b"/>
      <c:legendEntry>
        <c:idx val="2"/>
        <c:delete val="1"/>
      </c:legendEntry>
      <c:legendEntry>
        <c:idx val="3"/>
        <c:delete val="1"/>
      </c:legendEntry>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39E88D8-C3AD-4123-A0BC-CED3347D1C2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F556F05-876B-4359-9C41-2A39CC80CFE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6E906C-CD94-4B48-B56B-6D2C734BEEF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48122A-01E9-46EC-A860-ADFCB3B3C26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ln>
            <a:solidFill>
              <a:srgbClr val="000000">
                <a:alpha val="100000"/>
              </a:srgbClr>
            </a:solidFill>
            <a:miter lim="800000"/>
          </a:ln>
        </p:spPr>
      </p:sp>
      <p:sp>
        <p:nvSpPr>
          <p:cNvPr id="45059" name="备注占位符 2"/>
          <p:cNvSpPr>
            <a:spLocks noGrp="1"/>
          </p:cNvSpPr>
          <p:nvPr>
            <p:ph type="body" idx="1"/>
          </p:nvPr>
        </p:nvSpPr>
        <p:spPr>
          <a:noFill/>
          <a:ln>
            <a:noFill/>
          </a:ln>
        </p:spPr>
        <p:txBody>
          <a:bodyPr wrap="square" lIns="91440" tIns="45720" rIns="91440" bIns="45720" anchor="t"/>
          <a:lstStyle/>
          <a:p>
            <a:pPr lvl="0" eaLnBrk="1" hangingPunct="1"/>
            <a:endParaRPr lang="zh-CN" altLang="en-US" dirty="0"/>
          </a:p>
        </p:txBody>
      </p:sp>
      <p:sp>
        <p:nvSpPr>
          <p:cNvPr id="4506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eaLnBrk="1" hangingPunct="1"/>
            <a:fld id="{9A0DB2DC-4C9A-4742-B13C-FB6460FD3503}" type="slidenum">
              <a:rPr lang="zh-CN" altLang="en-US" sz="1200" dirty="0">
                <a:solidFill>
                  <a:srgbClr val="000000"/>
                </a:solidFill>
                <a:latin typeface="Calibri" panose="020F0502020204030204" pitchFamily="34" charset="0"/>
                <a:ea typeface="宋体" pitchFamily="2" charset="-122"/>
              </a:rPr>
            </a:fld>
            <a:endParaRPr lang="zh-CN" altLang="en-US" sz="1200" dirty="0">
              <a:solidFill>
                <a:srgbClr val="000000"/>
              </a:solidFill>
              <a:latin typeface="Calibri" panose="020F0502020204030204" pitchFamily="34" charset="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3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761965" y="1357298"/>
            <a:ext cx="10382323" cy="857256"/>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4000" b="1">
                <a:latin typeface="微软雅黑" panose="020B0503020204020204" pitchFamily="34" charset="-122"/>
                <a:ea typeface="微软雅黑" panose="020B0503020204020204" pitchFamily="34" charset="-122"/>
              </a:defRPr>
            </a:lvl1p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normAutofit/>
          </a:bodyPr>
          <a:lstStyle>
            <a:lvl1pPr>
              <a:defRPr sz="2400" b="1">
                <a:latin typeface="微软雅黑" panose="020B0503020204020204" pitchFamily="34" charset="-122"/>
                <a:ea typeface="微软雅黑" panose="020B0503020204020204" pitchFamily="34" charset="-122"/>
              </a:defRPr>
            </a:lvl1pPr>
            <a:lvl2pPr>
              <a:defRPr sz="2000" b="1">
                <a:latin typeface="微软雅黑" panose="020B0503020204020204" pitchFamily="34" charset="-122"/>
                <a:ea typeface="微软雅黑" panose="020B0503020204020204" pitchFamily="34" charset="-122"/>
              </a:defRPr>
            </a:lvl2pPr>
            <a:lvl3pPr>
              <a:defRPr sz="1800" b="1">
                <a:latin typeface="微软雅黑" panose="020B0503020204020204" pitchFamily="34" charset="-122"/>
                <a:ea typeface="微软雅黑" panose="020B0503020204020204" pitchFamily="34" charset="-122"/>
              </a:defRPr>
            </a:lvl3pPr>
            <a:lvl4pPr>
              <a:defRPr sz="1600" b="1">
                <a:latin typeface="微软雅黑" panose="020B0503020204020204" pitchFamily="34" charset="-122"/>
                <a:ea typeface="微软雅黑" panose="020B0503020204020204" pitchFamily="34" charset="-122"/>
              </a:defRPr>
            </a:lvl4pPr>
            <a:lvl5pPr>
              <a:defRPr sz="1600" b="1">
                <a:latin typeface="微软雅黑" panose="020B0503020204020204" pitchFamily="34" charset="-122"/>
                <a:ea typeface="微软雅黑" panose="020B0503020204020204" pitchFamily="34" charset="-122"/>
              </a:defRPr>
            </a:lvl5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1AF52E2C-EBD0-E94C-916B-8E939464899B}"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2E6F928-FD69-D443-A84E-7D7320DB7829}"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15"/>
          <a:stretch>
            <a:fillRect/>
          </a:stretch>
        </p:blipFill>
        <p:spPr>
          <a:xfrm>
            <a:off x="-47625" y="-8255"/>
            <a:ext cx="12286615" cy="686689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F52E2C-EBD0-E94C-916B-8E939464899B}"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E6F928-FD69-D443-A84E-7D7320DB7829}" type="slidenum">
              <a:rPr kumimoji="1" lang="zh-CN" altLang="en-US" smtClean="0"/>
            </a:fld>
            <a:endParaRPr kumimoji="1" lang="zh-CN" altLang="en-US"/>
          </a:p>
        </p:txBody>
      </p:sp>
      <p:pic>
        <p:nvPicPr>
          <p:cNvPr id="11" name="图片 10"/>
          <p:cNvPicPr>
            <a:picLocks noChangeAspect="1"/>
          </p:cNvPicPr>
          <p:nvPr userDrawn="1"/>
        </p:nvPicPr>
        <p:blipFill>
          <a:blip r:embed="rId16"/>
          <a:stretch>
            <a:fillRect/>
          </a:stretch>
        </p:blipFill>
        <p:spPr>
          <a:xfrm>
            <a:off x="0" y="96520"/>
            <a:ext cx="684530" cy="68770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xml"/><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27.png"/><Relationship Id="rId5" Type="http://schemas.openxmlformats.org/officeDocument/2006/relationships/tags" Target="../tags/tag13.xml"/><Relationship Id="rId4" Type="http://schemas.openxmlformats.org/officeDocument/2006/relationships/image" Target="../media/image26.png"/><Relationship Id="rId3" Type="http://schemas.openxmlformats.org/officeDocument/2006/relationships/tags" Target="../tags/tag12.xml"/><Relationship Id="rId2" Type="http://schemas.openxmlformats.org/officeDocument/2006/relationships/image" Target="../media/image25.png"/><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9" Type="http://schemas.openxmlformats.org/officeDocument/2006/relationships/image" Target="../media/image32.jpeg"/><Relationship Id="rId8" Type="http://schemas.openxmlformats.org/officeDocument/2006/relationships/tags" Target="../tags/tag17.xml"/><Relationship Id="rId7" Type="http://schemas.openxmlformats.org/officeDocument/2006/relationships/image" Target="../media/image31.png"/><Relationship Id="rId6" Type="http://schemas.openxmlformats.org/officeDocument/2006/relationships/tags" Target="../tags/tag16.xml"/><Relationship Id="rId5" Type="http://schemas.openxmlformats.org/officeDocument/2006/relationships/image" Target="../media/image30.jpeg"/><Relationship Id="rId4" Type="http://schemas.openxmlformats.org/officeDocument/2006/relationships/tags" Target="../tags/tag15.xml"/><Relationship Id="rId3" Type="http://schemas.openxmlformats.org/officeDocument/2006/relationships/image" Target="../media/image29.png"/><Relationship Id="rId2" Type="http://schemas.openxmlformats.org/officeDocument/2006/relationships/tags" Target="../tags/tag14.xml"/><Relationship Id="rId11" Type="http://schemas.openxmlformats.org/officeDocument/2006/relationships/slideLayout" Target="../slideLayouts/slideLayout2.xml"/><Relationship Id="rId10" Type="http://schemas.openxmlformats.org/officeDocument/2006/relationships/tags" Target="../tags/tag18.xml"/><Relationship Id="rId1" Type="http://schemas.openxmlformats.org/officeDocument/2006/relationships/image" Target="../media/image28.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9.xml"/><Relationship Id="rId4" Type="http://schemas.openxmlformats.org/officeDocument/2006/relationships/image" Target="../media/image3.png"/><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0.xml"/><Relationship Id="rId4" Type="http://schemas.openxmlformats.org/officeDocument/2006/relationships/image" Target="../media/image3.png"/><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chart" Target="../charts/chart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4.xml"/><Relationship Id="rId5" Type="http://schemas.openxmlformats.org/officeDocument/2006/relationships/image" Target="../media/image34.jpeg"/><Relationship Id="rId4" Type="http://schemas.openxmlformats.org/officeDocument/2006/relationships/tags" Target="../tags/tag23.xml"/><Relationship Id="rId3" Type="http://schemas.openxmlformats.org/officeDocument/2006/relationships/image" Target="../media/image33.png"/><Relationship Id="rId2" Type="http://schemas.openxmlformats.org/officeDocument/2006/relationships/tags" Target="../tags/tag2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xml"/><Relationship Id="rId4" Type="http://schemas.openxmlformats.org/officeDocument/2006/relationships/image" Target="../media/image6.png"/><Relationship Id="rId3" Type="http://schemas.openxmlformats.org/officeDocument/2006/relationships/tags" Target="../tags/tag3.xml"/><Relationship Id="rId2" Type="http://schemas.openxmlformats.org/officeDocument/2006/relationships/image" Target="../media/image5.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7.xml"/><Relationship Id="rId5" Type="http://schemas.openxmlformats.org/officeDocument/2006/relationships/image" Target="../media/image19.svg"/><Relationship Id="rId4" Type="http://schemas.openxmlformats.org/officeDocument/2006/relationships/image" Target="../media/image18.png"/><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20.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a:srcRect/>
          <a:stretch>
            <a:fillRect/>
          </a:stretch>
        </p:blipFill>
        <p:spPr>
          <a:xfrm>
            <a:off x="-40640" y="0"/>
            <a:ext cx="12232640" cy="6858000"/>
          </a:xfrm>
          <a:prstGeom prst="rect">
            <a:avLst/>
          </a:prstGeom>
        </p:spPr>
      </p:pic>
      <p:sp>
        <p:nvSpPr>
          <p:cNvPr id="3" name="文本框 2"/>
          <p:cNvSpPr txBox="1"/>
          <p:nvPr/>
        </p:nvSpPr>
        <p:spPr>
          <a:xfrm>
            <a:off x="846836" y="2136828"/>
            <a:ext cx="10576537" cy="2438488"/>
          </a:xfrm>
          <a:prstGeom prst="rect">
            <a:avLst/>
          </a:prstGeom>
          <a:noFill/>
        </p:spPr>
        <p:txBody>
          <a:bodyPr wrap="square" rtlCol="0">
            <a:spAutoFit/>
          </a:bodyPr>
          <a:lstStyle/>
          <a:p>
            <a:pPr algn="ctr">
              <a:lnSpc>
                <a:spcPct val="150000"/>
              </a:lnSpc>
            </a:pPr>
            <a:r>
              <a:rPr lang="zh-CN" altLang="en-US" sz="54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胸痛救治单元建设的意义</a:t>
            </a:r>
            <a:endParaRPr lang="zh-CN" altLang="en-US" sz="54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algn="ctr">
              <a:lnSpc>
                <a:spcPct val="150000"/>
              </a:lnSpc>
            </a:pPr>
            <a:r>
              <a:rPr lang="zh-CN" altLang="en-US" sz="54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与验收要求</a:t>
            </a:r>
            <a:endParaRPr lang="zh-CN" altLang="en-US" sz="54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pic>
        <p:nvPicPr>
          <p:cNvPr id="8" name="图片 7"/>
          <p:cNvPicPr>
            <a:picLocks noChangeAspect="1"/>
          </p:cNvPicPr>
          <p:nvPr userDrawn="1"/>
        </p:nvPicPr>
        <p:blipFill>
          <a:blip r:embed="rId3"/>
          <a:stretch>
            <a:fillRect/>
          </a:stretch>
        </p:blipFill>
        <p:spPr>
          <a:xfrm>
            <a:off x="149860" y="119380"/>
            <a:ext cx="684530" cy="687705"/>
          </a:xfrm>
          <a:prstGeom prst="rect">
            <a:avLst/>
          </a:prstGeom>
        </p:spPr>
      </p:pic>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2"/>
          <p:cNvSpPr txBox="1"/>
          <p:nvPr/>
        </p:nvSpPr>
        <p:spPr>
          <a:xfrm>
            <a:off x="1610360" y="2887395"/>
            <a:ext cx="8971280" cy="862965"/>
          </a:xfrm>
          <a:prstGeom prst="rect">
            <a:avLst/>
          </a:prstGeom>
        </p:spPr>
        <p:txBody>
          <a:bodyPr vert="horz" lIns="90000" tIns="46800" rIns="90000" bIns="46800" rtlCol="0" anchor="b" anchorCtr="0">
            <a:noAutofit/>
          </a:bodyPr>
          <a:lstStyle>
            <a:lvl1pPr algn="ctr" defTabSz="914400" rtl="0" eaLnBrk="1" fontAlgn="auto" latinLnBrk="0" hangingPunct="1">
              <a:lnSpc>
                <a:spcPct val="100000"/>
              </a:lnSpc>
              <a:spcBef>
                <a:spcPct val="0"/>
              </a:spcBef>
              <a:buNone/>
              <a:defRPr sz="6000" b="1" u="none" strike="noStrike" kern="1200" cap="none" spc="300" normalizeH="0" baseline="0">
                <a:solidFill>
                  <a:schemeClr val="tx1">
                    <a:lumMod val="85000"/>
                    <a:lumOff val="15000"/>
                  </a:schemeClr>
                </a:solidFill>
                <a:uFillTx/>
                <a:latin typeface="+mj-lt"/>
                <a:ea typeface="+mj-ea"/>
                <a:cs typeface="+mj-cs"/>
              </a:defRPr>
            </a:lvl1pPr>
          </a:lstStyle>
          <a:p>
            <a:r>
              <a:rPr lang="zh-CN" altLang="en-US" sz="3600" b="0" kern="1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sym typeface="+mn-ea"/>
              </a:rPr>
              <a:t>真实世界下的胸痛救治成效如何？</a:t>
            </a:r>
            <a:endParaRPr lang="zh-CN" altLang="en-US" sz="3600" b="0" kern="1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610360" y="624019"/>
            <a:ext cx="8971280" cy="586187"/>
          </a:xfrm>
        </p:spPr>
        <p:txBody>
          <a:bodyPr>
            <a:noAutofit/>
          </a:bodyPr>
          <a:lstStyle/>
          <a:p>
            <a:pPr algn="ctr"/>
            <a:r>
              <a:rPr lang="zh-CN" altLang="en-US" sz="3200" b="1" dirty="0">
                <a:solidFill>
                  <a:srgbClr val="002060"/>
                </a:solidFill>
                <a:sym typeface="+mn-ea"/>
              </a:rPr>
              <a:t>全国各省胸痛救治单元建设及通过验收情况</a:t>
            </a:r>
            <a:endParaRPr lang="zh-CN" altLang="en-US" sz="3200" b="1" dirty="0">
              <a:solidFill>
                <a:srgbClr val="002060"/>
              </a:solidFill>
              <a:sym typeface="+mn-ea"/>
            </a:endParaRPr>
          </a:p>
        </p:txBody>
      </p:sp>
      <p:sp>
        <p:nvSpPr>
          <p:cNvPr id="7" name="文本框 6"/>
          <p:cNvSpPr txBox="1"/>
          <p:nvPr/>
        </p:nvSpPr>
        <p:spPr>
          <a:xfrm>
            <a:off x="8302063" y="6215317"/>
            <a:ext cx="3134287" cy="306705"/>
          </a:xfrm>
          <a:prstGeom prst="rect">
            <a:avLst/>
          </a:prstGeom>
          <a:noFill/>
        </p:spPr>
        <p:txBody>
          <a:bodyPr wrap="square" rtlCol="0">
            <a:spAutoFit/>
          </a:bodyPr>
          <a:lstStyle/>
          <a:p>
            <a:pPr marR="0" indent="0" algn="ctr" defTabSz="914400" fontAlgn="auto">
              <a:lnSpc>
                <a:spcPct val="100000"/>
              </a:lnSpc>
              <a:spcBef>
                <a:spcPts val="0"/>
              </a:spcBef>
              <a:spcAft>
                <a:spcPts val="0"/>
              </a:spcAft>
              <a:buClrTx/>
              <a:buSzTx/>
              <a:buFontTx/>
              <a:buNone/>
              <a:defRPr/>
            </a:pPr>
            <a:r>
              <a:rPr kumimoji="0" lang="zh-CN" altLang="en-US" sz="1400" b="0" i="0" kern="1200" cap="none" spc="0" normalizeH="0" baseline="0" noProof="0" dirty="0">
                <a:solidFill>
                  <a:prstClr val="black"/>
                </a:solidFill>
                <a:latin typeface="微软雅黑" panose="020B0503020204020204" pitchFamily="34" charset="-122"/>
                <a:ea typeface="微软雅黑" panose="020B0503020204020204" pitchFamily="34" charset="-122"/>
                <a:cs typeface="+mn-cs"/>
              </a:rPr>
              <a:t>数据截止胸痛中心官网 </a:t>
            </a:r>
            <a:r>
              <a:rPr kumimoji="0" lang="en-US" altLang="zh-CN" sz="1400" b="0" i="0" kern="1200" cap="none" spc="0" normalizeH="0" baseline="0" noProof="0" dirty="0" smtClean="0">
                <a:solidFill>
                  <a:prstClr val="black"/>
                </a:solidFill>
                <a:latin typeface="微软雅黑" panose="020B0503020204020204" pitchFamily="34" charset="-122"/>
                <a:ea typeface="微软雅黑" panose="020B0503020204020204" pitchFamily="34" charset="-122"/>
                <a:cs typeface="+mn-cs"/>
              </a:rPr>
              <a:t>2024.04.30</a:t>
            </a:r>
            <a:endParaRPr kumimoji="0" lang="en-US" altLang="zh-CN" sz="1400" b="0" i="0" kern="1200" cap="none" spc="0" normalizeH="0" baseline="0" noProof="0" dirty="0">
              <a:solidFill>
                <a:prstClr val="black"/>
              </a:solidFill>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8302203" y="2187019"/>
            <a:ext cx="3620778" cy="3369310"/>
          </a:xfrm>
          <a:prstGeom prst="rect">
            <a:avLst/>
          </a:prstGeom>
          <a:noFill/>
          <a:ln w="38100">
            <a:solidFill>
              <a:schemeClr val="accent1"/>
            </a:solidFill>
          </a:ln>
        </p:spPr>
        <p:txBody>
          <a:bodyPr wrap="square" rtlCol="0">
            <a:spAutoFit/>
          </a:bodyPr>
          <a:lstStyle/>
          <a:p>
            <a:pPr>
              <a:lnSpc>
                <a:spcPct val="250000"/>
              </a:lnSpc>
            </a:pPr>
            <a:r>
              <a:rPr lang="zh-CN" altLang="en-US" dirty="0">
                <a:latin typeface="微软雅黑" panose="020B0503020204020204" pitchFamily="34" charset="-122"/>
                <a:ea typeface="微软雅黑" panose="020B0503020204020204" pitchFamily="34" charset="-122"/>
              </a:rPr>
              <a:t>胸痛救治单元注册突破</a:t>
            </a:r>
            <a:r>
              <a:rPr lang="en-US" altLang="zh-CN" dirty="0" smtClean="0">
                <a:solidFill>
                  <a:srgbClr val="FF0000"/>
                </a:solidFill>
                <a:latin typeface="微软雅黑" panose="020B0503020204020204" pitchFamily="34" charset="-122"/>
                <a:ea typeface="微软雅黑" panose="020B0503020204020204" pitchFamily="34" charset="-122"/>
              </a:rPr>
              <a:t>12765</a:t>
            </a:r>
            <a:r>
              <a:rPr lang="zh-CN" altLang="en-US" dirty="0" smtClean="0">
                <a:solidFill>
                  <a:srgbClr val="FF0000"/>
                </a:solidFill>
                <a:latin typeface="微软雅黑" panose="020B0503020204020204" pitchFamily="34" charset="-122"/>
                <a:ea typeface="微软雅黑" panose="020B0503020204020204" pitchFamily="34" charset="-122"/>
              </a:rPr>
              <a:t>家</a:t>
            </a:r>
            <a:endParaRPr lang="en-US" altLang="zh-CN" dirty="0">
              <a:solidFill>
                <a:srgbClr val="FF0000"/>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验收通</a:t>
            </a:r>
            <a:r>
              <a:rPr lang="zh-CN" altLang="en-US" dirty="0" smtClean="0">
                <a:latin typeface="微软雅黑" panose="020B0503020204020204" pitchFamily="34" charset="-122"/>
                <a:ea typeface="微软雅黑" panose="020B0503020204020204" pitchFamily="34" charset="-122"/>
              </a:rPr>
              <a:t>过</a:t>
            </a:r>
            <a:r>
              <a:rPr lang="en-US" altLang="zh-CN" dirty="0" smtClean="0">
                <a:solidFill>
                  <a:srgbClr val="FF0000"/>
                </a:solidFill>
                <a:latin typeface="微软雅黑" panose="020B0503020204020204" pitchFamily="34" charset="-122"/>
                <a:ea typeface="微软雅黑" panose="020B0503020204020204" pitchFamily="34" charset="-122"/>
              </a:rPr>
              <a:t>4018</a:t>
            </a:r>
            <a:r>
              <a:rPr lang="zh-CN" altLang="en-US" dirty="0" smtClean="0">
                <a:solidFill>
                  <a:srgbClr val="FF0000"/>
                </a:solidFill>
                <a:latin typeface="微软雅黑" panose="020B0503020204020204" pitchFamily="34" charset="-122"/>
                <a:ea typeface="微软雅黑" panose="020B0503020204020204" pitchFamily="34" charset="-122"/>
              </a:rPr>
              <a:t>家</a:t>
            </a:r>
            <a:endParaRPr lang="en-US" altLang="zh-CN" dirty="0">
              <a:solidFill>
                <a:srgbClr val="FF0000"/>
              </a:solidFill>
              <a:latin typeface="微软雅黑" panose="020B0503020204020204" pitchFamily="34" charset="-122"/>
              <a:ea typeface="微软雅黑" panose="020B0503020204020204" pitchFamily="34" charset="-122"/>
            </a:endParaRPr>
          </a:p>
          <a:p>
            <a:pPr marL="342900" indent="-342900" fontAlgn="auto">
              <a:lnSpc>
                <a:spcPct val="250000"/>
              </a:lnSpc>
              <a:buFont typeface="Wingdings" panose="05000000000000000000" charset="0"/>
              <a:buChar char="Ø"/>
            </a:pPr>
            <a:r>
              <a:rPr kumimoji="1" lang="en-US" altLang="zh-CN" sz="1400" dirty="0">
                <a:solidFill>
                  <a:srgbClr val="FF0000"/>
                </a:solidFill>
                <a:latin typeface="微软雅黑" panose="020B0503020204020204" pitchFamily="34" charset="-122"/>
                <a:ea typeface="微软雅黑" panose="020B0503020204020204" pitchFamily="34" charset="-122"/>
              </a:rPr>
              <a:t>31</a:t>
            </a:r>
            <a:r>
              <a:rPr kumimoji="1" lang="zh-CN" altLang="en-US" sz="1400" dirty="0">
                <a:solidFill>
                  <a:srgbClr val="FF0000"/>
                </a:solidFill>
                <a:latin typeface="微软雅黑" panose="020B0503020204020204" pitchFamily="34" charset="-122"/>
                <a:ea typeface="微软雅黑" panose="020B0503020204020204" pitchFamily="34" charset="-122"/>
              </a:rPr>
              <a:t>个省</a:t>
            </a:r>
            <a:r>
              <a:rPr kumimoji="1" lang="en-US" altLang="zh-CN" sz="1400" dirty="0">
                <a:solidFill>
                  <a:srgbClr val="FF0000"/>
                </a:solidFill>
                <a:latin typeface="微软雅黑" panose="020B0503020204020204" pitchFamily="34" charset="-122"/>
                <a:ea typeface="微软雅黑" panose="020B0503020204020204" pitchFamily="34" charset="-122"/>
              </a:rPr>
              <a:t>/</a:t>
            </a:r>
            <a:r>
              <a:rPr kumimoji="1" lang="zh-CN" altLang="en-US" sz="1400" dirty="0">
                <a:solidFill>
                  <a:srgbClr val="FF0000"/>
                </a:solidFill>
                <a:latin typeface="微软雅黑" panose="020B0503020204020204" pitchFamily="34" charset="-122"/>
                <a:ea typeface="微软雅黑" panose="020B0503020204020204" pitchFamily="34" charset="-122"/>
              </a:rPr>
              <a:t>直辖市</a:t>
            </a:r>
            <a:endParaRPr kumimoji="1" lang="zh-CN" altLang="en-US" sz="1400" dirty="0">
              <a:latin typeface="微软雅黑" panose="020B0503020204020204" pitchFamily="34" charset="-122"/>
              <a:ea typeface="微软雅黑" panose="020B0503020204020204" pitchFamily="34" charset="-122"/>
            </a:endParaRPr>
          </a:p>
          <a:p>
            <a:pPr marL="342900" indent="-342900" fontAlgn="auto">
              <a:lnSpc>
                <a:spcPct val="250000"/>
              </a:lnSpc>
              <a:buFont typeface="Wingdings" panose="05000000000000000000" charset="0"/>
              <a:buChar char="Ø"/>
            </a:pPr>
            <a:r>
              <a:rPr kumimoji="1" lang="en-US" altLang="zh-CN" sz="1400" dirty="0" smtClean="0">
                <a:solidFill>
                  <a:srgbClr val="FF0000"/>
                </a:solidFill>
                <a:latin typeface="微软雅黑" panose="020B0503020204020204" pitchFamily="34" charset="-122"/>
                <a:ea typeface="微软雅黑" panose="020B0503020204020204" pitchFamily="34" charset="-122"/>
              </a:rPr>
              <a:t>281</a:t>
            </a:r>
            <a:r>
              <a:rPr kumimoji="1" lang="zh-CN" altLang="en-US" sz="1400" dirty="0">
                <a:solidFill>
                  <a:srgbClr val="FF0000"/>
                </a:solidFill>
                <a:latin typeface="微软雅黑" panose="020B0503020204020204" pitchFamily="34" charset="-122"/>
                <a:ea typeface="微软雅黑" panose="020B0503020204020204" pitchFamily="34" charset="-122"/>
              </a:rPr>
              <a:t>个地级</a:t>
            </a:r>
            <a:r>
              <a:rPr kumimoji="1" lang="zh-CN" altLang="en-US" sz="1400" dirty="0" smtClean="0">
                <a:solidFill>
                  <a:srgbClr val="FF0000"/>
                </a:solidFill>
                <a:latin typeface="微软雅黑" panose="020B0503020204020204" pitchFamily="34" charset="-122"/>
                <a:ea typeface="微软雅黑" panose="020B0503020204020204" pitchFamily="34" charset="-122"/>
              </a:rPr>
              <a:t>市（包括自治区，自治州）</a:t>
            </a:r>
            <a:endParaRPr kumimoji="1" lang="en-US" altLang="zh-CN" sz="1400" dirty="0" smtClean="0">
              <a:solidFill>
                <a:srgbClr val="FF0000"/>
              </a:solidFill>
              <a:latin typeface="微软雅黑" panose="020B0503020204020204" pitchFamily="34" charset="-122"/>
              <a:ea typeface="微软雅黑" panose="020B0503020204020204" pitchFamily="34" charset="-122"/>
            </a:endParaRPr>
          </a:p>
          <a:p>
            <a:pPr marL="342900" indent="-342900" fontAlgn="auto">
              <a:lnSpc>
                <a:spcPct val="250000"/>
              </a:lnSpc>
              <a:buFont typeface="Wingdings" panose="05000000000000000000" charset="0"/>
              <a:buChar char="Ø"/>
            </a:pPr>
            <a:r>
              <a:rPr kumimoji="1" lang="en-US" altLang="zh-CN" sz="1400" dirty="0" smtClean="0">
                <a:solidFill>
                  <a:srgbClr val="FF0000"/>
                </a:solidFill>
                <a:latin typeface="微软雅黑" panose="020B0503020204020204" pitchFamily="34" charset="-122"/>
                <a:ea typeface="微软雅黑" panose="020B0503020204020204" pitchFamily="34" charset="-122"/>
              </a:rPr>
              <a:t>2089</a:t>
            </a:r>
            <a:r>
              <a:rPr kumimoji="1" lang="zh-CN" altLang="en-US" sz="1400" dirty="0" smtClean="0">
                <a:solidFill>
                  <a:srgbClr val="FF0000"/>
                </a:solidFill>
                <a:latin typeface="微软雅黑" panose="020B0503020204020204" pitchFamily="34" charset="-122"/>
                <a:ea typeface="微软雅黑" panose="020B0503020204020204" pitchFamily="34" charset="-122"/>
              </a:rPr>
              <a:t>家</a:t>
            </a:r>
            <a:r>
              <a:rPr kumimoji="1" lang="zh-CN" altLang="en-US" sz="1400" dirty="0">
                <a:solidFill>
                  <a:srgbClr val="FF0000"/>
                </a:solidFill>
                <a:latin typeface="微软雅黑" panose="020B0503020204020204" pitchFamily="34" charset="-122"/>
                <a:ea typeface="微软雅黑" panose="020B0503020204020204" pitchFamily="34" charset="-122"/>
              </a:rPr>
              <a:t>胸痛中心</a:t>
            </a:r>
            <a:endParaRPr kumimoji="1" lang="en-US" altLang="zh-CN" sz="1400" dirty="0">
              <a:solidFill>
                <a:srgbClr val="FF0000"/>
              </a:solidFill>
              <a:latin typeface="微软雅黑" panose="020B0503020204020204" pitchFamily="34" charset="-122"/>
              <a:ea typeface="微软雅黑" panose="020B0503020204020204" pitchFamily="34" charset="-122"/>
            </a:endParaRPr>
          </a:p>
          <a:p>
            <a:pPr fontAlgn="auto">
              <a:lnSpc>
                <a:spcPct val="250000"/>
              </a:lnSpc>
            </a:pPr>
            <a:r>
              <a:rPr kumimoji="1" lang="zh-CN" altLang="en-US" dirty="0">
                <a:latin typeface="微软雅黑" panose="020B0503020204020204" pitchFamily="34" charset="-122"/>
                <a:ea typeface="微软雅黑" panose="020B0503020204020204" pitchFamily="34" charset="-122"/>
                <a:sym typeface="+mn-ea"/>
              </a:rPr>
              <a:t>开始启动胸痛救治单元工作</a:t>
            </a:r>
            <a:endParaRPr kumimoji="1" lang="zh-CN" altLang="en-US" dirty="0">
              <a:latin typeface="微软雅黑" panose="020B0503020204020204" pitchFamily="34" charset="-122"/>
              <a:ea typeface="微软雅黑" panose="020B0503020204020204" pitchFamily="34" charset="-122"/>
              <a:sym typeface="+mn-ea"/>
            </a:endParaRPr>
          </a:p>
        </p:txBody>
      </p:sp>
      <p:graphicFrame>
        <p:nvGraphicFramePr>
          <p:cNvPr id="2" name="表格 1"/>
          <p:cNvGraphicFramePr>
            <a:graphicFrameLocks noGrp="1"/>
          </p:cNvGraphicFramePr>
          <p:nvPr>
            <p:custDataLst>
              <p:tags r:id="rId1"/>
            </p:custDataLst>
          </p:nvPr>
        </p:nvGraphicFramePr>
        <p:xfrm>
          <a:off x="558265" y="1270535"/>
          <a:ext cx="7663080" cy="5355924"/>
        </p:xfrm>
        <a:graphic>
          <a:graphicData uri="http://schemas.openxmlformats.org/drawingml/2006/table">
            <a:tbl>
              <a:tblPr firstRow="1" bandRow="1"/>
              <a:tblGrid>
                <a:gridCol w="537845"/>
                <a:gridCol w="696770"/>
                <a:gridCol w="1037379"/>
                <a:gridCol w="1406423"/>
                <a:gridCol w="102550"/>
                <a:gridCol w="565154"/>
                <a:gridCol w="880603"/>
                <a:gridCol w="1079734"/>
                <a:gridCol w="1356622"/>
              </a:tblGrid>
              <a:tr h="519764">
                <a:tc>
                  <a:txBody>
                    <a:bodyPr/>
                    <a:lstStyle/>
                    <a:p>
                      <a:pPr algn="ctr">
                        <a:buClrTx/>
                        <a:buSzTx/>
                        <a:buFontTx/>
                      </a:pPr>
                      <a:r>
                        <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rPr>
                        <a:t>序号</a:t>
                      </a:r>
                      <a:endPar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endParaRPr>
                    </a:p>
                  </a:txBody>
                  <a:tcPr marL="38575" marR="38575" marT="34283" marB="34283"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75000"/>
                      </a:srgbClr>
                    </a:solidFill>
                  </a:tcPr>
                </a:tc>
                <a:tc>
                  <a:txBody>
                    <a:bodyPr/>
                    <a:lstStyle/>
                    <a:p>
                      <a:pPr algn="ctr">
                        <a:buClrTx/>
                        <a:buSzTx/>
                        <a:buFontTx/>
                      </a:pPr>
                      <a:r>
                        <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rPr>
                        <a:t>省份</a:t>
                      </a:r>
                      <a:endPar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endParaRPr>
                    </a:p>
                  </a:txBody>
                  <a:tcPr marL="38575" marR="38575" marT="34283" marB="34283"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75000"/>
                      </a:srgbClr>
                    </a:solidFill>
                  </a:tcPr>
                </a:tc>
                <a:tc>
                  <a:txBody>
                    <a:bodyPr/>
                    <a:lstStyle/>
                    <a:p>
                      <a:pPr algn="ctr">
                        <a:buClrTx/>
                        <a:buSzTx/>
                        <a:buFontTx/>
                      </a:pPr>
                      <a:r>
                        <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rPr>
                        <a:t>注册数量</a:t>
                      </a:r>
                      <a:endPar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endParaRPr>
                    </a:p>
                  </a:txBody>
                  <a:tcPr marL="38575" marR="38575" marT="34283" marB="34283"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75000"/>
                      </a:srgbClr>
                    </a:solidFill>
                  </a:tcPr>
                </a:tc>
                <a:tc>
                  <a:txBody>
                    <a:bodyPr/>
                    <a:lstStyle/>
                    <a:p>
                      <a:pPr algn="ctr">
                        <a:buClrTx/>
                        <a:buSzTx/>
                        <a:buFontTx/>
                      </a:pPr>
                      <a:r>
                        <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rPr>
                        <a:t>通过验收数量</a:t>
                      </a:r>
                      <a:endPar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endParaRPr>
                    </a:p>
                  </a:txBody>
                  <a:tcPr marL="38575" marR="38575" marT="34283" marB="34283"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75000"/>
                      </a:srgbClr>
                    </a:solidFill>
                  </a:tcPr>
                </a:tc>
                <a:tc>
                  <a:txBody>
                    <a:bodyPr/>
                    <a:lstStyle/>
                    <a:p>
                      <a:pPr algn="ctr"/>
                      <a:endParaRPr lang="zh-CN" altLang="en-US" sz="14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endParaRPr>
                    </a:p>
                  </a:txBody>
                  <a:tcPr marL="38575" marR="38575" marT="34283" marB="34283"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rPr>
                        <a:t>序号</a:t>
                      </a:r>
                      <a:endPar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endParaRPr>
                    </a:p>
                  </a:txBody>
                  <a:tcPr marL="38575" marR="38575" marT="34283" marB="34283"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75000"/>
                      </a:srgbClr>
                    </a:solidFill>
                  </a:tcPr>
                </a:tc>
                <a:tc>
                  <a:txBody>
                    <a:bodyPr/>
                    <a:lstStyle/>
                    <a:p>
                      <a:pPr algn="ctr"/>
                      <a:r>
                        <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rPr>
                        <a:t>省份</a:t>
                      </a:r>
                      <a:endPar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endParaRPr>
                    </a:p>
                  </a:txBody>
                  <a:tcPr marL="38575" marR="38575" marT="34283" marB="34283"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75000"/>
                      </a:srgbClr>
                    </a:solidFill>
                  </a:tcPr>
                </a:tc>
                <a:tc>
                  <a:txBody>
                    <a:bodyPr/>
                    <a:lstStyle/>
                    <a:p>
                      <a:pPr algn="ctr"/>
                      <a:r>
                        <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rPr>
                        <a:t>注册数量</a:t>
                      </a:r>
                      <a:endPar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endParaRPr>
                    </a:p>
                  </a:txBody>
                  <a:tcPr marL="38575" marR="38575" marT="34283" marB="34283"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75000"/>
                      </a:srgbClr>
                    </a:solidFill>
                  </a:tcPr>
                </a:tc>
                <a:tc>
                  <a:txBody>
                    <a:bodyPr/>
                    <a:lstStyle/>
                    <a:p>
                      <a:pPr algn="ctr"/>
                      <a:r>
                        <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rPr>
                        <a:t>通过验收数量</a:t>
                      </a:r>
                      <a:endParaRPr lang="zh-CN" altLang="en-US" sz="1600" b="1" i="0" dirty="0">
                        <a:solidFill>
                          <a:schemeClr val="bg1"/>
                        </a:solidFill>
                        <a:latin typeface="微软雅黑" panose="020B0503020204020204" pitchFamily="34" charset="-122"/>
                        <a:ea typeface="微软雅黑" panose="020B0503020204020204" pitchFamily="34" charset="-122"/>
                        <a:cs typeface="Times New Roman" panose="02020503050405090304" pitchFamily="18" charset="0"/>
                      </a:endParaRPr>
                    </a:p>
                  </a:txBody>
                  <a:tcPr marL="38575" marR="38575" marT="34283" marB="34283"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75000"/>
                      </a:srgbClr>
                    </a:solidFill>
                  </a:tcPr>
                </a:tc>
              </a:tr>
              <a:tr h="302260">
                <a:tc>
                  <a:txBody>
                    <a:bodyPr/>
                    <a:lstStyle/>
                    <a:p>
                      <a:pPr indent="0" algn="ctr">
                        <a:buNone/>
                      </a:pPr>
                      <a:r>
                        <a:rPr lang="en-US" sz="1600" b="1" dirty="0">
                          <a:solidFill>
                            <a:srgbClr val="FF0000"/>
                          </a:solidFill>
                          <a:latin typeface="微软雅黑" panose="020B0503020204020204" pitchFamily="34" charset="-122"/>
                        </a:rPr>
                        <a:t>1</a:t>
                      </a:r>
                      <a:endParaRPr lang="en-US" altLang="en-US" sz="1600" b="1" dirty="0">
                        <a:solidFill>
                          <a:srgbClr val="FF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湖北</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1359</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716</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sz="1600" b="1" dirty="0">
                          <a:solidFill>
                            <a:srgbClr val="000000"/>
                          </a:solidFill>
                          <a:latin typeface="微软雅黑" panose="020B0503020204020204" pitchFamily="34" charset="-122"/>
                        </a:rPr>
                        <a:t>17</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山西</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282</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51</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r>
              <a:tr h="302260">
                <a:tc>
                  <a:txBody>
                    <a:bodyPr/>
                    <a:lstStyle/>
                    <a:p>
                      <a:pPr indent="0" algn="ctr">
                        <a:buNone/>
                      </a:pPr>
                      <a:r>
                        <a:rPr lang="en-US" sz="1600" b="1" dirty="0">
                          <a:solidFill>
                            <a:srgbClr val="FF0000"/>
                          </a:solidFill>
                          <a:latin typeface="微软雅黑" panose="020B0503020204020204" pitchFamily="34" charset="-122"/>
                        </a:rPr>
                        <a:t>2</a:t>
                      </a:r>
                      <a:endParaRPr lang="en-US" altLang="en-US" sz="1600" b="1" dirty="0">
                        <a:solidFill>
                          <a:srgbClr val="FF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河南</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1206</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335</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sz="1600" b="1" dirty="0">
                          <a:solidFill>
                            <a:srgbClr val="000000"/>
                          </a:solidFill>
                          <a:latin typeface="微软雅黑" panose="020B0503020204020204" pitchFamily="34" charset="-122"/>
                        </a:rPr>
                        <a:t>18</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天津</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278</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241</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r>
              <a:tr h="302260">
                <a:tc>
                  <a:txBody>
                    <a:bodyPr/>
                    <a:lstStyle/>
                    <a:p>
                      <a:pPr indent="0" algn="ctr">
                        <a:buNone/>
                      </a:pPr>
                      <a:r>
                        <a:rPr lang="en-US" sz="1600" b="1" dirty="0">
                          <a:solidFill>
                            <a:srgbClr val="FF0000"/>
                          </a:solidFill>
                          <a:latin typeface="微软雅黑" panose="020B0503020204020204" pitchFamily="34" charset="-122"/>
                        </a:rPr>
                        <a:t>3</a:t>
                      </a:r>
                      <a:endParaRPr lang="en-US" altLang="en-US" sz="1600" b="1" dirty="0">
                        <a:solidFill>
                          <a:srgbClr val="FF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广东</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1086</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139</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sz="1600" b="1" dirty="0">
                          <a:solidFill>
                            <a:srgbClr val="000000"/>
                          </a:solidFill>
                          <a:latin typeface="微软雅黑" panose="020B0503020204020204" pitchFamily="34" charset="-122"/>
                        </a:rPr>
                        <a:t>19</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江西</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240</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33</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r>
              <a:tr h="302260">
                <a:tc>
                  <a:txBody>
                    <a:bodyPr/>
                    <a:lstStyle/>
                    <a:p>
                      <a:pPr indent="0" algn="ctr">
                        <a:buNone/>
                      </a:pPr>
                      <a:r>
                        <a:rPr lang="en-US" sz="1600" b="1" dirty="0">
                          <a:solidFill>
                            <a:srgbClr val="FF0000"/>
                          </a:solidFill>
                          <a:latin typeface="微软雅黑" panose="020B0503020204020204" pitchFamily="34" charset="-122"/>
                        </a:rPr>
                        <a:t>4</a:t>
                      </a:r>
                      <a:endParaRPr lang="en-US" altLang="en-US" sz="1600" b="1" dirty="0">
                        <a:solidFill>
                          <a:srgbClr val="FF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河北</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1078</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472</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altLang="en-US" sz="1600" b="1" dirty="0">
                          <a:solidFill>
                            <a:srgbClr val="000000"/>
                          </a:solidFill>
                          <a:latin typeface="微软雅黑" panose="020B0503020204020204" pitchFamily="34" charset="-122"/>
                        </a:rPr>
                        <a:t>20</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安徽</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194</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r>
              <a:tr h="301553">
                <a:tc>
                  <a:txBody>
                    <a:bodyPr/>
                    <a:lstStyle/>
                    <a:p>
                      <a:pPr indent="0" algn="ctr">
                        <a:buNone/>
                      </a:pPr>
                      <a:r>
                        <a:rPr lang="en-US" altLang="en-US" sz="1600" b="1" dirty="0">
                          <a:solidFill>
                            <a:srgbClr val="FF0000"/>
                          </a:solidFill>
                          <a:latin typeface="微软雅黑" panose="020B0503020204020204" pitchFamily="34" charset="-122"/>
                        </a:rPr>
                        <a:t>5</a:t>
                      </a:r>
                      <a:endParaRPr lang="en-US" altLang="en-US" sz="1600" b="1" dirty="0">
                        <a:solidFill>
                          <a:srgbClr val="FF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贵州</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838</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229</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altLang="en-US" sz="1600" b="1" dirty="0">
                          <a:solidFill>
                            <a:srgbClr val="000000"/>
                          </a:solidFill>
                          <a:latin typeface="微软雅黑" panose="020B0503020204020204" pitchFamily="34" charset="-122"/>
                        </a:rPr>
                        <a:t>21</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新疆</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160</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r>
              <a:tr h="301553">
                <a:tc>
                  <a:txBody>
                    <a:bodyPr/>
                    <a:lstStyle/>
                    <a:p>
                      <a:pPr indent="0" algn="ctr">
                        <a:buNone/>
                      </a:pPr>
                      <a:r>
                        <a:rPr lang="en-US" altLang="en-US" sz="1600" b="1" dirty="0">
                          <a:solidFill>
                            <a:schemeClr val="tx1"/>
                          </a:solidFill>
                          <a:latin typeface="微软雅黑" panose="020B0503020204020204" pitchFamily="34" charset="-122"/>
                        </a:rPr>
                        <a:t>6</a:t>
                      </a:r>
                      <a:endParaRPr lang="en-US" altLang="en-US" sz="1600" b="1" dirty="0">
                        <a:solidFill>
                          <a:schemeClr val="tx1"/>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山东</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760</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262</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sz="1600" b="1" dirty="0">
                          <a:solidFill>
                            <a:srgbClr val="000000"/>
                          </a:solidFill>
                          <a:latin typeface="微软雅黑" panose="020B0503020204020204" pitchFamily="34" charset="-122"/>
                        </a:rPr>
                        <a:t>22</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重庆</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150</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9</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r>
              <a:tr h="301553">
                <a:tc>
                  <a:txBody>
                    <a:bodyPr/>
                    <a:lstStyle/>
                    <a:p>
                      <a:pPr indent="0" algn="ctr">
                        <a:buNone/>
                      </a:pPr>
                      <a:r>
                        <a:rPr lang="en-US" altLang="en-US" sz="1600" b="1" dirty="0">
                          <a:solidFill>
                            <a:srgbClr val="000000"/>
                          </a:solidFill>
                          <a:latin typeface="微软雅黑" panose="020B0503020204020204" pitchFamily="34" charset="-122"/>
                        </a:rPr>
                        <a:t>7</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云南</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714</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193</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sz="1600" b="1" dirty="0">
                          <a:solidFill>
                            <a:srgbClr val="000000"/>
                          </a:solidFill>
                          <a:latin typeface="微软雅黑" panose="020B0503020204020204" pitchFamily="34" charset="-122"/>
                        </a:rPr>
                        <a:t>23</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上海</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137</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en-US" altLang="zh-CN" sz="1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1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r>
              <a:tr h="301553">
                <a:tc>
                  <a:txBody>
                    <a:bodyPr/>
                    <a:lstStyle/>
                    <a:p>
                      <a:pPr indent="0" algn="ctr">
                        <a:buNone/>
                      </a:pPr>
                      <a:r>
                        <a:rPr lang="en-US" altLang="en-US" sz="1600" b="1" dirty="0">
                          <a:solidFill>
                            <a:srgbClr val="000000"/>
                          </a:solidFill>
                          <a:latin typeface="微软雅黑" panose="020B0503020204020204" pitchFamily="34" charset="-122"/>
                        </a:rPr>
                        <a:t>8</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浙江</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673</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226</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sz="1600" b="1" dirty="0">
                          <a:solidFill>
                            <a:srgbClr val="000000"/>
                          </a:solidFill>
                          <a:latin typeface="微软雅黑" panose="020B0503020204020204" pitchFamily="34" charset="-122"/>
                        </a:rPr>
                        <a:t>24</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内蒙古</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114</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28</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r>
              <a:tr h="301553">
                <a:tc>
                  <a:txBody>
                    <a:bodyPr/>
                    <a:lstStyle/>
                    <a:p>
                      <a:pPr indent="0" algn="ctr">
                        <a:buNone/>
                      </a:pPr>
                      <a:r>
                        <a:rPr lang="en-US" altLang="en-US" sz="1600" b="1" dirty="0">
                          <a:solidFill>
                            <a:srgbClr val="000000"/>
                          </a:solidFill>
                          <a:latin typeface="微软雅黑" panose="020B0503020204020204" pitchFamily="34" charset="-122"/>
                        </a:rPr>
                        <a:t>9</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甘肃</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549</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76</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sz="1600" b="1" dirty="0">
                          <a:solidFill>
                            <a:srgbClr val="000000"/>
                          </a:solidFill>
                          <a:latin typeface="微软雅黑" panose="020B0503020204020204" pitchFamily="34" charset="-122"/>
                        </a:rPr>
                        <a:t>25</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辽宁</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57</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r>
              <a:tr h="301553">
                <a:tc>
                  <a:txBody>
                    <a:bodyPr/>
                    <a:lstStyle/>
                    <a:p>
                      <a:pPr indent="0" algn="ctr">
                        <a:buNone/>
                      </a:pPr>
                      <a:r>
                        <a:rPr lang="en-US" altLang="en-US" sz="1600" b="1" dirty="0">
                          <a:solidFill>
                            <a:srgbClr val="000000"/>
                          </a:solidFill>
                          <a:latin typeface="微软雅黑" panose="020B0503020204020204" pitchFamily="34" charset="-122"/>
                        </a:rPr>
                        <a:t>10</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陕西</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446</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136</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sz="1600" b="1" dirty="0">
                          <a:solidFill>
                            <a:srgbClr val="000000"/>
                          </a:solidFill>
                          <a:latin typeface="微软雅黑" panose="020B0503020204020204" pitchFamily="34" charset="-122"/>
                        </a:rPr>
                        <a:t>26</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黑龙江</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36</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en-US" altLang="zh-CN" sz="1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1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r>
              <a:tr h="301553">
                <a:tc>
                  <a:txBody>
                    <a:bodyPr/>
                    <a:lstStyle/>
                    <a:p>
                      <a:pPr indent="0" algn="ctr">
                        <a:buNone/>
                      </a:pPr>
                      <a:r>
                        <a:rPr lang="en-US" sz="1600" b="1" dirty="0">
                          <a:solidFill>
                            <a:srgbClr val="000000"/>
                          </a:solidFill>
                          <a:latin typeface="微软雅黑" panose="020B0503020204020204" pitchFamily="34" charset="-122"/>
                        </a:rPr>
                        <a:t>11</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四川</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437</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84</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sz="1600" b="1" dirty="0">
                          <a:solidFill>
                            <a:srgbClr val="000000"/>
                          </a:solidFill>
                          <a:latin typeface="微软雅黑" panose="020B0503020204020204" pitchFamily="34" charset="-122"/>
                        </a:rPr>
                        <a:t>27</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青海</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28</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r>
              <a:tr h="301553">
                <a:tc>
                  <a:txBody>
                    <a:bodyPr/>
                    <a:lstStyle/>
                    <a:p>
                      <a:pPr indent="0" algn="ctr">
                        <a:buNone/>
                      </a:pPr>
                      <a:r>
                        <a:rPr lang="en-US" sz="1600" b="1" dirty="0">
                          <a:solidFill>
                            <a:srgbClr val="000000"/>
                          </a:solidFill>
                          <a:latin typeface="微软雅黑" panose="020B0503020204020204" pitchFamily="34" charset="-122"/>
                        </a:rPr>
                        <a:t>12</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广西</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420</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187</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sz="1600" b="1" dirty="0">
                          <a:solidFill>
                            <a:srgbClr val="000000"/>
                          </a:solidFill>
                          <a:latin typeface="微软雅黑" panose="020B0503020204020204" pitchFamily="34" charset="-122"/>
                        </a:rPr>
                        <a:t>28</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宁夏</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r>
              <a:tr h="301553">
                <a:tc>
                  <a:txBody>
                    <a:bodyPr/>
                    <a:lstStyle/>
                    <a:p>
                      <a:pPr indent="0" algn="ctr">
                        <a:buNone/>
                      </a:pPr>
                      <a:r>
                        <a:rPr lang="en-US" sz="1600" b="1" dirty="0">
                          <a:solidFill>
                            <a:srgbClr val="000000"/>
                          </a:solidFill>
                          <a:latin typeface="微软雅黑" panose="020B0503020204020204" pitchFamily="34" charset="-122"/>
                        </a:rPr>
                        <a:t>13</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福建</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408</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92</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sz="1600" b="1" dirty="0">
                          <a:solidFill>
                            <a:srgbClr val="000000"/>
                          </a:solidFill>
                          <a:latin typeface="微软雅黑" panose="020B0503020204020204" pitchFamily="34" charset="-122"/>
                        </a:rPr>
                        <a:t>29</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吉林</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16</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r>
              <a:tr h="301553">
                <a:tc>
                  <a:txBody>
                    <a:bodyPr/>
                    <a:lstStyle/>
                    <a:p>
                      <a:pPr indent="0" algn="ctr">
                        <a:buNone/>
                      </a:pPr>
                      <a:r>
                        <a:rPr lang="en-US" altLang="en-US" sz="1600" b="1" dirty="0">
                          <a:solidFill>
                            <a:srgbClr val="000000"/>
                          </a:solidFill>
                          <a:latin typeface="微软雅黑" panose="020B0503020204020204" pitchFamily="34" charset="-122"/>
                        </a:rPr>
                        <a:t>14</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湖南</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381</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69</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altLang="en-US" sz="1600" b="1" dirty="0">
                          <a:solidFill>
                            <a:srgbClr val="000000"/>
                          </a:solidFill>
                          <a:latin typeface="微软雅黑" panose="020B0503020204020204" pitchFamily="34" charset="-122"/>
                        </a:rPr>
                        <a:t>30</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西藏</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12</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r>
              <a:tr h="0">
                <a:tc>
                  <a:txBody>
                    <a:bodyPr/>
                    <a:lstStyle/>
                    <a:p>
                      <a:pPr indent="0" algn="ctr">
                        <a:buNone/>
                      </a:pPr>
                      <a:r>
                        <a:rPr lang="en-US" sz="1600" b="1" dirty="0">
                          <a:solidFill>
                            <a:srgbClr val="000000"/>
                          </a:solidFill>
                          <a:latin typeface="微软雅黑" panose="020B0503020204020204" pitchFamily="34" charset="-122"/>
                        </a:rPr>
                        <a:t>15</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江苏</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353</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129</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r>
                        <a:rPr lang="en-US" altLang="en-US" sz="1600" b="1" dirty="0">
                          <a:solidFill>
                            <a:srgbClr val="000000"/>
                          </a:solidFill>
                          <a:latin typeface="微软雅黑" panose="020B0503020204020204" pitchFamily="34" charset="-122"/>
                        </a:rPr>
                        <a:t>31</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北京</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9</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B9BD5">
                        <a:tint val="40000"/>
                      </a:srgbClr>
                    </a:solidFill>
                  </a:tcPr>
                </a:tc>
              </a:tr>
              <a:tr h="301553">
                <a:tc>
                  <a:txBody>
                    <a:bodyPr/>
                    <a:lstStyle/>
                    <a:p>
                      <a:pPr indent="0" algn="ctr">
                        <a:buNone/>
                      </a:pPr>
                      <a:r>
                        <a:rPr lang="en-US" sz="1600" b="1" dirty="0">
                          <a:solidFill>
                            <a:srgbClr val="000000"/>
                          </a:solidFill>
                          <a:latin typeface="微软雅黑" panose="020B0503020204020204" pitchFamily="34" charset="-122"/>
                        </a:rPr>
                        <a:t>16</a:t>
                      </a: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海南</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323</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a:buClrTx/>
                        <a:buSzTx/>
                        <a:buFontTx/>
                        <a:buNone/>
                      </a:pPr>
                      <a:r>
                        <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252</a:t>
                      </a:r>
                      <a:endParaRPr lang="zh-CN" sz="1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fontAlgn="ctr"/>
                      <a:endParaRPr lang="en-US" altLang="zh-CN" sz="1600" b="1" i="0" u="none" strike="noStrike" dirty="0">
                        <a:effectLst/>
                        <a:latin typeface="微软雅黑" panose="020B0503020204020204" pitchFamily="34" charset="-122"/>
                        <a:ea typeface="微软雅黑" panose="020B0503020204020204" pitchFamily="34" charset="-122"/>
                        <a:cs typeface="Times New Roman" panose="02020503050405090304" pitchFamily="18" charset="0"/>
                      </a:endParaRPr>
                    </a:p>
                  </a:txBody>
                  <a:tcPr marL="5358" marR="5358" marT="7142"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noFill/>
                  </a:tcPr>
                </a:tc>
                <a:tc>
                  <a:txBody>
                    <a:bodyPr/>
                    <a:lstStyle/>
                    <a:p>
                      <a:pPr indent="0" algn="ctr">
                        <a:buNone/>
                      </a:pPr>
                      <a:endParaRPr lang="en-US" altLang="en-US" sz="1600" b="1" dirty="0">
                        <a:solidFill>
                          <a:srgbClr val="000000"/>
                        </a:solidFill>
                        <a:latin typeface="微软雅黑" panose="020B0503020204020204" pitchFamily="34" charset="-122"/>
                      </a:endParaRPr>
                    </a:p>
                  </a:txBody>
                  <a:tcPr marL="12700" marR="12700" marT="127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lumMod val="60000"/>
                        <a:lumOff val="40000"/>
                      </a:srgbClr>
                    </a:solidFill>
                  </a:tcPr>
                </a:tc>
                <a:tc>
                  <a:txBody>
                    <a:bodyPr/>
                    <a:lstStyle/>
                    <a:p>
                      <a:pPr algn="ctr" fontAlgn="ctr"/>
                      <a:r>
                        <a:rPr lang="zh-CN" altLang="en-US" sz="1400" b="1" i="0" u="none" strike="noStrike">
                          <a:solidFill>
                            <a:srgbClr val="FF0000"/>
                          </a:solidFill>
                          <a:effectLst/>
                          <a:latin typeface="+mn-ea"/>
                          <a:ea typeface="+mn-ea"/>
                        </a:rPr>
                        <a:t>总计</a:t>
                      </a:r>
                      <a:endParaRPr lang="zh-CN" altLang="en-US" sz="1400" b="1" i="0" u="none" strike="noStrike">
                        <a:solidFill>
                          <a:srgbClr val="FF0000"/>
                        </a:solidFill>
                        <a:effectLst/>
                        <a:latin typeface="+mn-ea"/>
                        <a:ea typeface="+mn-ea"/>
                      </a:endParaRPr>
                    </a:p>
                  </a:txBody>
                  <a:tcPr marL="6350" marR="6350" marT="635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fontAlgn="ctr"/>
                      <a:r>
                        <a:rPr lang="en-US" altLang="zh-CN" sz="1400" b="1" i="0" u="none" strike="noStrike">
                          <a:solidFill>
                            <a:srgbClr val="FF0000"/>
                          </a:solidFill>
                          <a:effectLst/>
                          <a:latin typeface="+mn-ea"/>
                          <a:ea typeface="+mn-ea"/>
                        </a:rPr>
                        <a:t>12765</a:t>
                      </a:r>
                      <a:endParaRPr lang="en-US" altLang="zh-CN" sz="1400" b="1" i="0" u="none" strike="noStrike">
                        <a:solidFill>
                          <a:srgbClr val="FF0000"/>
                        </a:solidFill>
                        <a:effectLst/>
                        <a:latin typeface="+mn-ea"/>
                        <a:ea typeface="+mn-ea"/>
                      </a:endParaRPr>
                    </a:p>
                  </a:txBody>
                  <a:tcPr marL="6350" marR="6350" marT="635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p>
                      <a:pPr algn="ctr" fontAlgn="ctr"/>
                      <a:r>
                        <a:rPr lang="en-US" altLang="zh-CN" sz="1400" b="1" i="0" u="none" strike="noStrike" dirty="0">
                          <a:solidFill>
                            <a:srgbClr val="FF0000"/>
                          </a:solidFill>
                          <a:effectLst/>
                          <a:latin typeface="+mn-ea"/>
                          <a:ea typeface="+mn-ea"/>
                        </a:rPr>
                        <a:t>4018</a:t>
                      </a:r>
                      <a:endParaRPr lang="en-US" altLang="zh-CN" sz="1400" b="1" i="0" u="none" strike="noStrike" dirty="0">
                        <a:solidFill>
                          <a:srgbClr val="FF0000"/>
                        </a:solidFill>
                        <a:effectLst/>
                        <a:latin typeface="+mn-ea"/>
                        <a:ea typeface="+mn-ea"/>
                      </a:endParaRPr>
                    </a:p>
                  </a:txBody>
                  <a:tcPr marL="6350" marR="6350" marT="635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 name="think-cell 幻灯片" r:id="rId2" imgW="0" imgH="0" progId="TCLayout.ActiveDocument.1">
                  <p:embed/>
                </p:oleObj>
              </mc:Choice>
              <mc:Fallback>
                <p:oleObj name="think-cell 幻灯片" r:id="rId2" imgW="0" imgH="0" progId="TCLayout.ActiveDocument.1">
                  <p:embed/>
                  <p:pic>
                    <p:nvPicPr>
                      <p:cNvPr id="0" name="对象 3" hidden="1"/>
                      <p:cNvPicPr/>
                      <p:nvPr/>
                    </p:nvPicPr>
                    <p:blipFill>
                      <a:blip r:embed="rId3"/>
                      <a:stretch>
                        <a:fillRect/>
                      </a:stretch>
                    </p:blipFill>
                    <p:spPr>
                      <a:xfrm>
                        <a:off x="1588" y="1588"/>
                        <a:ext cx="1588" cy="1588"/>
                      </a:xfrm>
                      <a:prstGeom prst="rect">
                        <a:avLst/>
                      </a:prstGeom>
                    </p:spPr>
                  </p:pic>
                </p:oleObj>
              </mc:Fallback>
            </mc:AlternateContent>
          </a:graphicData>
        </a:graphic>
      </p:graphicFrame>
      <p:sp>
        <p:nvSpPr>
          <p:cNvPr id="6" name="文本占位符 4"/>
          <p:cNvSpPr txBox="1"/>
          <p:nvPr/>
        </p:nvSpPr>
        <p:spPr>
          <a:xfrm>
            <a:off x="309586" y="11912619"/>
            <a:ext cx="8128000" cy="215444"/>
          </a:xfrm>
        </p:spPr>
        <p:txBody>
          <a:bodyPr/>
          <a:lst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defRPr/>
            </a:pPr>
            <a:endParaRPr kumimoji="0" lang="en-US" altLang="zh-CN" sz="2800" b="0" i="0" u="none" strike="noStrike" kern="1200" cap="none" spc="0" normalizeH="0" baseline="0" noProof="0" dirty="0">
              <a:ln>
                <a:noFill/>
              </a:ln>
              <a:solidFill>
                <a:prstClr val="black"/>
              </a:solidFill>
              <a:effectLst/>
              <a:uLnTx/>
              <a:uFillTx/>
              <a:cs typeface="+mn-ea"/>
              <a:sym typeface="+mn-lt"/>
            </a:endParaRPr>
          </a:p>
        </p:txBody>
      </p:sp>
      <p:pic>
        <p:nvPicPr>
          <p:cNvPr id="5" name="图片 4" descr="图形用户界面, 文本&#10;&#10;中度可信度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9880" y="1558290"/>
            <a:ext cx="2804795" cy="2239010"/>
          </a:xfrm>
          <a:prstGeom prst="rect">
            <a:avLst/>
          </a:prstGeom>
          <a:ln w="28575">
            <a:solidFill>
              <a:schemeClr val="tx1"/>
            </a:solidFill>
          </a:ln>
        </p:spPr>
      </p:pic>
      <p:sp>
        <p:nvSpPr>
          <p:cNvPr id="9" name="标题 8"/>
          <p:cNvSpPr txBox="1"/>
          <p:nvPr/>
        </p:nvSpPr>
        <p:spPr>
          <a:xfrm>
            <a:off x="473245" y="713355"/>
            <a:ext cx="11245510" cy="601096"/>
          </a:xfrm>
          <a:prstGeom prst="rect">
            <a:avLst/>
          </a:prstGeom>
        </p:spPr>
        <p:txBody>
          <a:bodyPr vert="horz"/>
          <a:lstStyle>
            <a:lvl1pPr algn="l" defTabSz="914400" rtl="0" eaLnBrk="1" latinLnBrk="0" hangingPunct="1">
              <a:lnSpc>
                <a:spcPct val="90000"/>
              </a:lnSpc>
              <a:spcBef>
                <a:spcPct val="0"/>
              </a:spcBef>
              <a:buNone/>
              <a:defRPr sz="24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sz="3200" b="1" dirty="0">
                <a:solidFill>
                  <a:srgbClr val="002060"/>
                </a:solidFill>
                <a:sym typeface="+mn-lt"/>
              </a:rPr>
              <a:t>国家卫健委对于胸痛救治单元高质量发展支持</a:t>
            </a:r>
            <a:endParaRPr lang="zh-CN" altLang="en-US" sz="2800" b="1" dirty="0">
              <a:solidFill>
                <a:prstClr val="black">
                  <a:lumMod val="85000"/>
                  <a:lumOff val="15000"/>
                </a:prstClr>
              </a:solidFill>
              <a:cs typeface="+mn-cs"/>
              <a:sym typeface="+mn-lt"/>
            </a:endParaRPr>
          </a:p>
        </p:txBody>
      </p:sp>
      <p:pic>
        <p:nvPicPr>
          <p:cNvPr id="11" name="图片 10"/>
          <p:cNvPicPr>
            <a:picLocks noChangeAspect="1"/>
          </p:cNvPicPr>
          <p:nvPr/>
        </p:nvPicPr>
        <p:blipFill rotWithShape="1">
          <a:blip r:embed="rId5"/>
          <a:srcRect t="58725"/>
          <a:stretch>
            <a:fillRect/>
          </a:stretch>
        </p:blipFill>
        <p:spPr>
          <a:xfrm>
            <a:off x="309880" y="3934460"/>
            <a:ext cx="2804795" cy="2016125"/>
          </a:xfrm>
          <a:prstGeom prst="rect">
            <a:avLst/>
          </a:prstGeom>
          <a:ln w="38100">
            <a:solidFill>
              <a:srgbClr val="FF0000"/>
            </a:solidFill>
          </a:ln>
        </p:spPr>
      </p:pic>
      <p:cxnSp>
        <p:nvCxnSpPr>
          <p:cNvPr id="8" name="直接连接符 7"/>
          <p:cNvCxnSpPr/>
          <p:nvPr/>
        </p:nvCxnSpPr>
        <p:spPr>
          <a:xfrm>
            <a:off x="473245" y="5229224"/>
            <a:ext cx="2631268"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直接连接符 13"/>
          <p:cNvCxnSpPr/>
          <p:nvPr/>
        </p:nvCxnSpPr>
        <p:spPr>
          <a:xfrm>
            <a:off x="483407" y="5486399"/>
            <a:ext cx="2621106" cy="0"/>
          </a:xfrm>
          <a:prstGeom prst="line">
            <a:avLst/>
          </a:prstGeom>
        </p:spPr>
        <p:style>
          <a:lnRef idx="3">
            <a:schemeClr val="accent2"/>
          </a:lnRef>
          <a:fillRef idx="0">
            <a:schemeClr val="accent2"/>
          </a:fillRef>
          <a:effectRef idx="2">
            <a:schemeClr val="accent2"/>
          </a:effectRef>
          <a:fontRef idx="minor">
            <a:schemeClr val="tx1"/>
          </a:fontRef>
        </p:style>
      </p:cxnSp>
      <p:sp>
        <p:nvSpPr>
          <p:cNvPr id="13" name="文本框 12"/>
          <p:cNvSpPr txBox="1"/>
          <p:nvPr/>
        </p:nvSpPr>
        <p:spPr>
          <a:xfrm>
            <a:off x="3432004" y="1556204"/>
            <a:ext cx="8539137" cy="4399915"/>
          </a:xfrm>
          <a:prstGeom prst="rect">
            <a:avLst/>
          </a:prstGeom>
          <a:noFill/>
          <a:ln w="28575" cmpd="sng">
            <a:solidFill>
              <a:schemeClr val="accent1">
                <a:shade val="50000"/>
              </a:schemeClr>
            </a:solidFill>
            <a:prstDash val="solid"/>
          </a:ln>
        </p:spPr>
        <p:txBody>
          <a:bodyPr wrap="square">
            <a:spAutoFit/>
          </a:bodyPr>
          <a:lstStyle/>
          <a:p>
            <a:pPr algn="just">
              <a:lnSpc>
                <a:spcPct val="200000"/>
              </a:lnSpc>
            </a:pPr>
            <a:r>
              <a:rPr lang="zh-CN" altLang="en-US" sz="2000" b="0" i="0" dirty="0">
                <a:solidFill>
                  <a:srgbClr val="3E3E3E"/>
                </a:solidFill>
                <a:effectLst/>
                <a:latin typeface="微软雅黑" panose="020B0503020204020204" pitchFamily="34" charset="-122"/>
                <a:ea typeface="微软雅黑" panose="020B0503020204020204" pitchFamily="34" charset="-122"/>
              </a:rPr>
              <a:t>该方案附件</a:t>
            </a:r>
            <a:r>
              <a:rPr lang="en-US" altLang="zh-CN" sz="2000" b="0" i="0" dirty="0">
                <a:solidFill>
                  <a:srgbClr val="3E3E3E"/>
                </a:solidFill>
                <a:effectLst/>
                <a:latin typeface="微软雅黑" panose="020B0503020204020204" pitchFamily="34" charset="-122"/>
                <a:ea typeface="微软雅黑" panose="020B0503020204020204" pitchFamily="34" charset="-122"/>
              </a:rPr>
              <a:t>1《</a:t>
            </a:r>
            <a:r>
              <a:rPr lang="zh-CN" altLang="en-US" sz="2000" b="0" i="0" dirty="0">
                <a:solidFill>
                  <a:srgbClr val="3E3E3E"/>
                </a:solidFill>
                <a:effectLst/>
                <a:latin typeface="微软雅黑" panose="020B0503020204020204" pitchFamily="34" charset="-122"/>
                <a:ea typeface="微软雅黑" panose="020B0503020204020204" pitchFamily="34" charset="-122"/>
              </a:rPr>
              <a:t>急性冠脉综合征重点任务及服务流程图</a:t>
            </a:r>
            <a:r>
              <a:rPr lang="en-US" altLang="zh-CN" sz="2000" b="0" i="0" dirty="0">
                <a:solidFill>
                  <a:srgbClr val="3E3E3E"/>
                </a:solidFill>
                <a:effectLst/>
                <a:latin typeface="微软雅黑" panose="020B0503020204020204" pitchFamily="34" charset="-122"/>
                <a:ea typeface="微软雅黑" panose="020B0503020204020204" pitchFamily="34" charset="-122"/>
              </a:rPr>
              <a:t>》</a:t>
            </a:r>
            <a:r>
              <a:rPr lang="zh-CN" altLang="en-US" sz="2000" b="0" i="0" dirty="0">
                <a:solidFill>
                  <a:srgbClr val="3E3E3E"/>
                </a:solidFill>
                <a:effectLst/>
                <a:latin typeface="微软雅黑" panose="020B0503020204020204" pitchFamily="34" charset="-122"/>
                <a:ea typeface="微软雅黑" panose="020B0503020204020204" pitchFamily="34" charset="-122"/>
              </a:rPr>
              <a:t>进一步明确了各级医疗机构功能定位，并指出</a:t>
            </a:r>
            <a:r>
              <a:rPr lang="zh-CN" altLang="en-US" sz="2000" b="1" i="0" dirty="0">
                <a:solidFill>
                  <a:srgbClr val="FF0000"/>
                </a:solidFill>
                <a:effectLst/>
                <a:latin typeface="微软雅黑" panose="020B0503020204020204" pitchFamily="34" charset="-122"/>
                <a:ea typeface="微软雅黑" panose="020B0503020204020204" pitchFamily="34" charset="-122"/>
              </a:rPr>
              <a:t>各级医疗机构结合自身功能定位开展胸痛中心及胸痛救治单元建设</a:t>
            </a:r>
            <a:r>
              <a:rPr lang="zh-CN" altLang="en-US" sz="2000" b="0" i="0" dirty="0">
                <a:solidFill>
                  <a:srgbClr val="3E3E3E"/>
                </a:solidFill>
                <a:effectLst/>
                <a:latin typeface="微软雅黑" panose="020B0503020204020204" pitchFamily="34" charset="-122"/>
                <a:ea typeface="微软雅黑" panose="020B0503020204020204" pitchFamily="34" charset="-122"/>
              </a:rPr>
              <a:t>：</a:t>
            </a:r>
            <a:endParaRPr lang="zh-CN" altLang="en-US" sz="2000" b="0" i="0" dirty="0">
              <a:solidFill>
                <a:srgbClr val="3E3E3E"/>
              </a:solidFill>
              <a:effectLst/>
              <a:latin typeface="微软雅黑" panose="020B0503020204020204" pitchFamily="34" charset="-122"/>
              <a:ea typeface="微软雅黑" panose="020B0503020204020204" pitchFamily="34" charset="-122"/>
            </a:endParaRPr>
          </a:p>
          <a:p>
            <a:pPr algn="just">
              <a:lnSpc>
                <a:spcPct val="200000"/>
              </a:lnSpc>
            </a:pPr>
            <a:r>
              <a:rPr lang="en-US" altLang="zh-CN" sz="1600" b="0" i="0" dirty="0">
                <a:solidFill>
                  <a:srgbClr val="3E3E3E"/>
                </a:solidFill>
                <a:effectLst/>
                <a:latin typeface="微软雅黑" panose="020B0503020204020204" pitchFamily="34" charset="-122"/>
                <a:ea typeface="微软雅黑" panose="020B0503020204020204" pitchFamily="34" charset="-122"/>
              </a:rPr>
              <a:t>1.</a:t>
            </a:r>
            <a:r>
              <a:rPr lang="zh-CN" altLang="en-US" sz="1600" b="0" i="0" dirty="0">
                <a:solidFill>
                  <a:srgbClr val="3E3E3E"/>
                </a:solidFill>
                <a:effectLst/>
                <a:latin typeface="微软雅黑" panose="020B0503020204020204" pitchFamily="34" charset="-122"/>
                <a:ea typeface="微软雅黑" panose="020B0503020204020204" pitchFamily="34" charset="-122"/>
              </a:rPr>
              <a:t>承担急性胸痛接诊任务且按照就近就急原则与已经通过认证的胸痛中心建立了常态化联合救治及转诊关系的基层医疗卫生机构（乡镇卫生院、社区医疗服务中心等）</a:t>
            </a:r>
            <a:r>
              <a:rPr lang="zh-CN" altLang="en-US" sz="1600" b="1" i="0" dirty="0">
                <a:solidFill>
                  <a:srgbClr val="FF0000"/>
                </a:solidFill>
                <a:effectLst/>
                <a:latin typeface="微软雅黑" panose="020B0503020204020204" pitchFamily="34" charset="-122"/>
                <a:ea typeface="微软雅黑" panose="020B0503020204020204" pitchFamily="34" charset="-122"/>
              </a:rPr>
              <a:t>应积极开展胸痛救治单元建设</a:t>
            </a:r>
            <a:r>
              <a:rPr lang="zh-CN" altLang="en-US" sz="1600" b="0" i="0" dirty="0">
                <a:solidFill>
                  <a:srgbClr val="3E3E3E"/>
                </a:solidFill>
                <a:effectLst/>
                <a:latin typeface="微软雅黑" panose="020B0503020204020204" pitchFamily="34" charset="-122"/>
                <a:ea typeface="微软雅黑" panose="020B0503020204020204" pitchFamily="34" charset="-122"/>
              </a:rPr>
              <a:t>，暂未达到上述条件的基层医疗卫生机构应在上级医院（优先选择胸痛中心单位）的指导下启动胸痛救治单元建设相关工作；</a:t>
            </a:r>
            <a:endParaRPr lang="zh-CN" altLang="en-US" sz="1600" b="0" i="0" dirty="0">
              <a:solidFill>
                <a:srgbClr val="3E3E3E"/>
              </a:solidFill>
              <a:effectLst/>
              <a:latin typeface="微软雅黑" panose="020B0503020204020204" pitchFamily="34" charset="-122"/>
              <a:ea typeface="微软雅黑" panose="020B0503020204020204" pitchFamily="34" charset="-122"/>
            </a:endParaRPr>
          </a:p>
          <a:p>
            <a:pPr algn="just">
              <a:lnSpc>
                <a:spcPct val="200000"/>
              </a:lnSpc>
            </a:pPr>
            <a:r>
              <a:rPr lang="en-US" altLang="zh-CN" sz="1600" b="0" i="0" dirty="0">
                <a:solidFill>
                  <a:srgbClr val="3E3E3E"/>
                </a:solidFill>
                <a:effectLst/>
                <a:latin typeface="微软雅黑" panose="020B0503020204020204" pitchFamily="34" charset="-122"/>
                <a:ea typeface="微软雅黑" panose="020B0503020204020204" pitchFamily="34" charset="-122"/>
              </a:rPr>
              <a:t>2.</a:t>
            </a:r>
            <a:r>
              <a:rPr lang="zh-CN" altLang="en-US" sz="1600" b="0" i="0" dirty="0">
                <a:solidFill>
                  <a:srgbClr val="3E3E3E"/>
                </a:solidFill>
                <a:effectLst/>
                <a:latin typeface="微软雅黑" panose="020B0503020204020204" pitchFamily="34" charset="-122"/>
                <a:ea typeface="微软雅黑" panose="020B0503020204020204" pitchFamily="34" charset="-122"/>
              </a:rPr>
              <a:t>二级医院、三级医院应建设胸痛中心，建立</a:t>
            </a:r>
            <a:r>
              <a:rPr lang="en-US" altLang="zh-CN" sz="1600" b="0" i="0" dirty="0">
                <a:solidFill>
                  <a:srgbClr val="3E3E3E"/>
                </a:solidFill>
                <a:effectLst/>
                <a:latin typeface="微软雅黑" panose="020B0503020204020204" pitchFamily="34" charset="-122"/>
                <a:ea typeface="微软雅黑" panose="020B0503020204020204" pitchFamily="34" charset="-122"/>
              </a:rPr>
              <a:t>ACS</a:t>
            </a:r>
            <a:r>
              <a:rPr lang="zh-CN" altLang="en-US" sz="1600" b="0" i="0" dirty="0">
                <a:solidFill>
                  <a:srgbClr val="3E3E3E"/>
                </a:solidFill>
                <a:effectLst/>
                <a:latin typeface="微软雅黑" panose="020B0503020204020204" pitchFamily="34" charset="-122"/>
                <a:ea typeface="微软雅黑" panose="020B0503020204020204" pitchFamily="34" charset="-122"/>
              </a:rPr>
              <a:t>数据库，加强区域内</a:t>
            </a:r>
            <a:r>
              <a:rPr lang="en-US" altLang="zh-CN" sz="1600" b="0" i="0" dirty="0">
                <a:solidFill>
                  <a:srgbClr val="3E3E3E"/>
                </a:solidFill>
                <a:effectLst/>
                <a:latin typeface="微软雅黑" panose="020B0503020204020204" pitchFamily="34" charset="-122"/>
                <a:ea typeface="微软雅黑" panose="020B0503020204020204" pitchFamily="34" charset="-122"/>
              </a:rPr>
              <a:t>ACS</a:t>
            </a:r>
            <a:r>
              <a:rPr lang="zh-CN" altLang="en-US" sz="1600" b="0" i="0" dirty="0">
                <a:solidFill>
                  <a:srgbClr val="3E3E3E"/>
                </a:solidFill>
                <a:effectLst/>
                <a:latin typeface="微软雅黑" panose="020B0503020204020204" pitchFamily="34" charset="-122"/>
                <a:ea typeface="微软雅黑" panose="020B0503020204020204" pitchFamily="34" charset="-122"/>
              </a:rPr>
              <a:t>的管理工作。</a:t>
            </a:r>
            <a:endParaRPr lang="zh-CN" altLang="en-US" sz="1600" b="0" i="0" dirty="0">
              <a:solidFill>
                <a:srgbClr val="3E3E3E"/>
              </a:solidFill>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2435" y="731520"/>
            <a:ext cx="11350625" cy="583565"/>
          </a:xfrm>
          <a:prstGeom prst="rect">
            <a:avLst/>
          </a:prstGeom>
          <a:noFill/>
        </p:spPr>
        <p:txBody>
          <a:bodyPr wrap="square" rtlCol="0">
            <a:spAutoFit/>
          </a:bodyPr>
          <a:lstStyle/>
          <a:p>
            <a:r>
              <a:rPr lang="zh-CN" altLang="en-US" sz="3200" b="1" dirty="0">
                <a:solidFill>
                  <a:srgbClr val="002060"/>
                </a:solidFill>
                <a:latin typeface="微软雅黑" panose="020B0503020204020204" pitchFamily="34" charset="-122"/>
                <a:ea typeface="微软雅黑" panose="020B0503020204020204" pitchFamily="34" charset="-122"/>
                <a:cs typeface="+mj-cs"/>
              </a:rPr>
              <a:t>各级卫生行政部门高度重视胸痛救治单元建设，</a:t>
            </a:r>
            <a:r>
              <a:rPr lang="zh-CN" altLang="en-US" sz="3200" b="1" dirty="0">
                <a:solidFill>
                  <a:srgbClr val="C00000"/>
                </a:solidFill>
                <a:latin typeface="微软雅黑" panose="020B0503020204020204" pitchFamily="34" charset="-122"/>
                <a:ea typeface="微软雅黑" panose="020B0503020204020204" pitchFamily="34" charset="-122"/>
                <a:cs typeface="+mj-cs"/>
              </a:rPr>
              <a:t>发布政策支持</a:t>
            </a:r>
            <a:endParaRPr lang="zh-CN" altLang="en-US" sz="3200" b="1" dirty="0">
              <a:solidFill>
                <a:srgbClr val="C00000"/>
              </a:solidFill>
              <a:latin typeface="微软雅黑" panose="020B0503020204020204" pitchFamily="34" charset="-122"/>
              <a:ea typeface="微软雅黑" panose="020B0503020204020204" pitchFamily="34" charset="-122"/>
              <a:cs typeface="+mj-cs"/>
            </a:endParaRPr>
          </a:p>
        </p:txBody>
      </p:sp>
      <p:sp>
        <p:nvSpPr>
          <p:cNvPr id="7" name="文本框 6"/>
          <p:cNvSpPr txBox="1"/>
          <p:nvPr/>
        </p:nvSpPr>
        <p:spPr>
          <a:xfrm>
            <a:off x="5798820" y="1682750"/>
            <a:ext cx="5984240" cy="4399915"/>
          </a:xfrm>
          <a:prstGeom prst="rect">
            <a:avLst/>
          </a:prstGeom>
          <a:noFill/>
        </p:spPr>
        <p:txBody>
          <a:bodyPr wrap="square" rtlCol="0">
            <a:spAutoFit/>
          </a:bodyPr>
          <a:lstStyle/>
          <a:p>
            <a:pPr algn="just" fontAlgn="auto">
              <a:lnSpc>
                <a:spcPct val="200000"/>
              </a:lnSpc>
            </a:pPr>
            <a:r>
              <a:rPr lang="en-US" altLang="zh-CN" sz="2000" b="1" dirty="0">
                <a:solidFill>
                  <a:srgbClr val="002060"/>
                </a:solidFill>
                <a:latin typeface="微软雅黑" panose="020B0503020204020204" pitchFamily="34" charset="-122"/>
                <a:ea typeface="微软雅黑" panose="020B0503020204020204" pitchFamily="34" charset="-122"/>
                <a:cs typeface="+mj-cs"/>
              </a:rPr>
              <a:t>      </a:t>
            </a:r>
            <a:r>
              <a:rPr lang="zh-CN" altLang="en-US" sz="2000" b="1" dirty="0">
                <a:solidFill>
                  <a:srgbClr val="002060"/>
                </a:solidFill>
                <a:latin typeface="微软雅黑" panose="020B0503020204020204" pitchFamily="34" charset="-122"/>
                <a:ea typeface="微软雅黑" panose="020B0503020204020204" pitchFamily="34" charset="-122"/>
                <a:cs typeface="+mj-cs"/>
              </a:rPr>
              <a:t>自胸痛中心执行委员会</a:t>
            </a:r>
            <a:r>
              <a:rPr lang="zh-CN" altLang="en-US" sz="2000" b="1" dirty="0">
                <a:solidFill>
                  <a:srgbClr val="002060"/>
                </a:solidFill>
                <a:latin typeface="微软雅黑" panose="020B0503020204020204" pitchFamily="34" charset="-122"/>
                <a:ea typeface="微软雅黑" panose="020B0503020204020204" pitchFamily="34" charset="-122"/>
                <a:cs typeface="+mj-cs"/>
              </a:rPr>
              <a:t>发布《胸痛救治单元建设实施方案》启动全国胸痛救治单元建设以来，</a:t>
            </a:r>
            <a:r>
              <a:rPr lang="zh-CN" altLang="en-US" sz="2000" b="1" dirty="0">
                <a:solidFill>
                  <a:srgbClr val="FF0000"/>
                </a:solidFill>
                <a:latin typeface="微软雅黑" panose="020B0503020204020204" pitchFamily="34" charset="-122"/>
                <a:ea typeface="微软雅黑" panose="020B0503020204020204" pitchFamily="34" charset="-122"/>
                <a:cs typeface="+mj-cs"/>
              </a:rPr>
              <a:t>各省、市、区县卫生行政部门大力支持，发布政策文件，</a:t>
            </a:r>
            <a:r>
              <a:rPr lang="zh-CN" altLang="en-US" sz="2000" b="1" dirty="0">
                <a:solidFill>
                  <a:srgbClr val="002060"/>
                </a:solidFill>
                <a:latin typeface="微软雅黑" panose="020B0503020204020204" pitchFamily="34" charset="-122"/>
                <a:ea typeface="微软雅黑" panose="020B0503020204020204" pitchFamily="34" charset="-122"/>
                <a:cs typeface="+mj-cs"/>
              </a:rPr>
              <a:t>推动区域内胸痛救治单元建设。</a:t>
            </a:r>
            <a:endParaRPr lang="zh-CN" altLang="en-US" sz="2000" b="1" dirty="0">
              <a:solidFill>
                <a:srgbClr val="002060"/>
              </a:solidFill>
              <a:latin typeface="微软雅黑" panose="020B0503020204020204" pitchFamily="34" charset="-122"/>
              <a:ea typeface="微软雅黑" panose="020B0503020204020204" pitchFamily="34" charset="-122"/>
              <a:cs typeface="+mj-cs"/>
            </a:endParaRPr>
          </a:p>
          <a:p>
            <a:pPr algn="just" fontAlgn="auto">
              <a:lnSpc>
                <a:spcPct val="200000"/>
              </a:lnSpc>
            </a:pPr>
            <a:r>
              <a:rPr lang="zh-CN" altLang="en-US" sz="2000" b="1" dirty="0">
                <a:solidFill>
                  <a:srgbClr val="002060"/>
                </a:solidFill>
                <a:latin typeface="微软雅黑" panose="020B0503020204020204" pitchFamily="34" charset="-122"/>
                <a:ea typeface="微软雅黑" panose="020B0503020204020204" pitchFamily="34" charset="-122"/>
                <a:cs typeface="+mj-cs"/>
              </a:rPr>
              <a:t>      各类文件中明确要求：</a:t>
            </a:r>
            <a:r>
              <a:rPr lang="zh-CN" altLang="en-US" sz="2000" b="1" dirty="0">
                <a:solidFill>
                  <a:srgbClr val="FF0000"/>
                </a:solidFill>
                <a:latin typeface="微软雅黑" panose="020B0503020204020204" pitchFamily="34" charset="-122"/>
                <a:ea typeface="微软雅黑" panose="020B0503020204020204" pitchFamily="34" charset="-122"/>
                <a:cs typeface="+mj-cs"/>
              </a:rPr>
              <a:t>推动区域内符合条件的基层医疗机构开展胸痛救治单元建设，加强胸痛协同救治体系建设，进一步改善胸痛患者救治效率</a:t>
            </a:r>
            <a:endParaRPr lang="zh-CN" altLang="en-US" sz="2000" b="1" dirty="0">
              <a:solidFill>
                <a:srgbClr val="FF0000"/>
              </a:solidFill>
              <a:latin typeface="微软雅黑" panose="020B0503020204020204" pitchFamily="34" charset="-122"/>
              <a:ea typeface="微软雅黑" panose="020B0503020204020204" pitchFamily="34" charset="-122"/>
              <a:cs typeface="+mj-cs"/>
            </a:endParaRPr>
          </a:p>
        </p:txBody>
      </p:sp>
      <p:pic>
        <p:nvPicPr>
          <p:cNvPr id="4" name="图片 3"/>
          <p:cNvPicPr>
            <a:picLocks noChangeAspect="1"/>
          </p:cNvPicPr>
          <p:nvPr/>
        </p:nvPicPr>
        <p:blipFill>
          <a:blip r:embed="rId1"/>
          <a:stretch>
            <a:fillRect/>
          </a:stretch>
        </p:blipFill>
        <p:spPr>
          <a:xfrm>
            <a:off x="2999740" y="4319270"/>
            <a:ext cx="2244090" cy="2470150"/>
          </a:xfrm>
          <a:prstGeom prst="rect">
            <a:avLst/>
          </a:prstGeom>
          <a:ln>
            <a:solidFill>
              <a:schemeClr val="accent5"/>
            </a:solidFill>
          </a:ln>
          <a:effectLst>
            <a:outerShdw blurRad="50800" dist="38100" dir="8100000" algn="tr" rotWithShape="0">
              <a:prstClr val="black">
                <a:alpha val="40000"/>
              </a:prstClr>
            </a:outerShdw>
          </a:effectLst>
        </p:spPr>
      </p:pic>
      <p:pic>
        <p:nvPicPr>
          <p:cNvPr id="5" name="图片 4"/>
          <p:cNvPicPr>
            <a:picLocks noChangeAspect="1"/>
          </p:cNvPicPr>
          <p:nvPr/>
        </p:nvPicPr>
        <p:blipFill>
          <a:blip r:embed="rId2"/>
          <a:stretch>
            <a:fillRect/>
          </a:stretch>
        </p:blipFill>
        <p:spPr>
          <a:xfrm>
            <a:off x="435610" y="4304665"/>
            <a:ext cx="2244725" cy="2457450"/>
          </a:xfrm>
          <a:prstGeom prst="rect">
            <a:avLst/>
          </a:prstGeom>
          <a:ln>
            <a:solidFill>
              <a:schemeClr val="accent5"/>
            </a:solidFill>
          </a:ln>
          <a:effectLst>
            <a:outerShdw blurRad="50800" dist="38100" dir="8100000" algn="tr" rotWithShape="0">
              <a:prstClr val="black">
                <a:alpha val="40000"/>
              </a:prstClr>
            </a:outerShdw>
          </a:effectLst>
        </p:spPr>
      </p:pic>
      <p:pic>
        <p:nvPicPr>
          <p:cNvPr id="6" name="图片 5" descr="/Users/zhangjianfei/Library/Containers/com.kingsoft.wpsoffice.mac/Data/tmp/photoeditapp/20240520100735/temp.pngtemp"/>
          <p:cNvPicPr>
            <a:picLocks noChangeAspect="1"/>
          </p:cNvPicPr>
          <p:nvPr>
            <p:custDataLst>
              <p:tags r:id="rId3"/>
            </p:custDataLst>
          </p:nvPr>
        </p:nvPicPr>
        <p:blipFill>
          <a:blip r:embed="rId4"/>
          <a:stretch>
            <a:fillRect/>
          </a:stretch>
        </p:blipFill>
        <p:spPr>
          <a:xfrm>
            <a:off x="458470" y="1478915"/>
            <a:ext cx="2244090" cy="2631440"/>
          </a:xfrm>
          <a:prstGeom prst="rect">
            <a:avLst/>
          </a:prstGeom>
        </p:spPr>
      </p:pic>
      <p:pic>
        <p:nvPicPr>
          <p:cNvPr id="9" name="图片 8"/>
          <p:cNvPicPr>
            <a:picLocks noChangeAspect="1"/>
          </p:cNvPicPr>
          <p:nvPr>
            <p:custDataLst>
              <p:tags r:id="rId5"/>
            </p:custDataLst>
          </p:nvPr>
        </p:nvPicPr>
        <p:blipFill>
          <a:blip r:embed="rId6"/>
          <a:stretch>
            <a:fillRect/>
          </a:stretch>
        </p:blipFill>
        <p:spPr>
          <a:xfrm>
            <a:off x="2999740" y="1519555"/>
            <a:ext cx="2244090" cy="266763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9425" y="798513"/>
            <a:ext cx="11233150" cy="583565"/>
          </a:xfrm>
          <a:prstGeom prst="rect">
            <a:avLst/>
          </a:prstGeom>
          <a:noFill/>
        </p:spPr>
        <p:txBody>
          <a:bodyPr wrap="square" rtlCol="0">
            <a:spAutoFit/>
          </a:bodyPr>
          <a:lstStyle/>
          <a:p>
            <a:pPr algn="ctr"/>
            <a:r>
              <a:rPr lang="zh-CN" altLang="en-US" sz="3200" b="1" dirty="0">
                <a:solidFill>
                  <a:srgbClr val="002060"/>
                </a:solidFill>
                <a:latin typeface="微软雅黑" panose="020B0503020204020204" pitchFamily="34" charset="-122"/>
                <a:ea typeface="微软雅黑" panose="020B0503020204020204" pitchFamily="34" charset="-122"/>
                <a:cs typeface="+mj-cs"/>
                <a:sym typeface="+mn-ea"/>
              </a:rPr>
              <a:t>胸痛中心执行委员会</a:t>
            </a:r>
            <a:r>
              <a:rPr lang="zh-CN" altLang="en-US" sz="3200" b="1" dirty="0">
                <a:solidFill>
                  <a:srgbClr val="C00000"/>
                </a:solidFill>
                <a:latin typeface="微软雅黑" panose="020B0503020204020204" pitchFamily="34" charset="-122"/>
                <a:ea typeface="微软雅黑" panose="020B0503020204020204" pitchFamily="34" charset="-122"/>
                <a:cs typeface="+mj-cs"/>
                <a:sym typeface="+mn-ea"/>
              </a:rPr>
              <a:t>全面推进全国胸痛救治单元建设</a:t>
            </a:r>
            <a:endParaRPr kumimoji="0" lang="zh-CN" altLang="en-US" sz="36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3" name="矩形: 圆角 2"/>
          <p:cNvSpPr/>
          <p:nvPr/>
        </p:nvSpPr>
        <p:spPr>
          <a:xfrm>
            <a:off x="511667" y="2092449"/>
            <a:ext cx="1897703" cy="3686629"/>
          </a:xfrm>
          <a:prstGeom prst="roundRect">
            <a:avLst>
              <a:gd name="adj" fmla="val 4366"/>
            </a:avLst>
          </a:prstGeom>
          <a:solidFill>
            <a:schemeClr val="bg1"/>
          </a:solidFill>
          <a:ln>
            <a:gradFill>
              <a:gsLst>
                <a:gs pos="0">
                  <a:srgbClr val="000AB1"/>
                </a:gs>
                <a:gs pos="52000">
                  <a:srgbClr val="000AB1">
                    <a:alpha val="0"/>
                  </a:srgbClr>
                </a:gs>
                <a:gs pos="100000">
                  <a:srgbClr val="000AB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 name="矩形: 圆角 3"/>
          <p:cNvSpPr/>
          <p:nvPr/>
        </p:nvSpPr>
        <p:spPr>
          <a:xfrm>
            <a:off x="2837468" y="2092449"/>
            <a:ext cx="1897703" cy="3686629"/>
          </a:xfrm>
          <a:prstGeom prst="roundRect">
            <a:avLst>
              <a:gd name="adj" fmla="val 4366"/>
            </a:avLst>
          </a:prstGeom>
          <a:solidFill>
            <a:schemeClr val="bg1"/>
          </a:solidFill>
          <a:ln>
            <a:gradFill>
              <a:gsLst>
                <a:gs pos="0">
                  <a:srgbClr val="000AB1"/>
                </a:gs>
                <a:gs pos="52000">
                  <a:srgbClr val="000AB1">
                    <a:alpha val="0"/>
                  </a:srgbClr>
                </a:gs>
                <a:gs pos="100000">
                  <a:srgbClr val="000AB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5" name="矩形: 圆角 4"/>
          <p:cNvSpPr/>
          <p:nvPr/>
        </p:nvSpPr>
        <p:spPr>
          <a:xfrm>
            <a:off x="5163269" y="2092449"/>
            <a:ext cx="1897703" cy="3686629"/>
          </a:xfrm>
          <a:prstGeom prst="roundRect">
            <a:avLst>
              <a:gd name="adj" fmla="val 4366"/>
            </a:avLst>
          </a:prstGeom>
          <a:solidFill>
            <a:schemeClr val="bg1"/>
          </a:solidFill>
          <a:ln>
            <a:gradFill>
              <a:gsLst>
                <a:gs pos="0">
                  <a:srgbClr val="000AB1"/>
                </a:gs>
                <a:gs pos="52000">
                  <a:srgbClr val="000AB1">
                    <a:alpha val="0"/>
                  </a:srgbClr>
                </a:gs>
                <a:gs pos="100000">
                  <a:srgbClr val="000AB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6" name="矩形: 圆角 5"/>
          <p:cNvSpPr/>
          <p:nvPr/>
        </p:nvSpPr>
        <p:spPr>
          <a:xfrm>
            <a:off x="7489070" y="2092449"/>
            <a:ext cx="1897703" cy="3686629"/>
          </a:xfrm>
          <a:prstGeom prst="roundRect">
            <a:avLst>
              <a:gd name="adj" fmla="val 4366"/>
            </a:avLst>
          </a:prstGeom>
          <a:solidFill>
            <a:schemeClr val="bg1"/>
          </a:solidFill>
          <a:ln>
            <a:gradFill>
              <a:gsLst>
                <a:gs pos="0">
                  <a:srgbClr val="000AB1"/>
                </a:gs>
                <a:gs pos="52000">
                  <a:srgbClr val="000AB1">
                    <a:alpha val="0"/>
                  </a:srgbClr>
                </a:gs>
                <a:gs pos="100000">
                  <a:srgbClr val="000AB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7" name="矩形: 圆角 6"/>
          <p:cNvSpPr/>
          <p:nvPr/>
        </p:nvSpPr>
        <p:spPr>
          <a:xfrm>
            <a:off x="9814872" y="2092449"/>
            <a:ext cx="1897703" cy="3686629"/>
          </a:xfrm>
          <a:prstGeom prst="roundRect">
            <a:avLst>
              <a:gd name="adj" fmla="val 4366"/>
            </a:avLst>
          </a:prstGeom>
          <a:solidFill>
            <a:schemeClr val="bg1"/>
          </a:solidFill>
          <a:ln>
            <a:gradFill>
              <a:gsLst>
                <a:gs pos="0">
                  <a:srgbClr val="000AB1"/>
                </a:gs>
                <a:gs pos="52000">
                  <a:srgbClr val="000AB1">
                    <a:alpha val="0"/>
                  </a:srgbClr>
                </a:gs>
                <a:gs pos="100000">
                  <a:srgbClr val="000AB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 cstate="print"/>
          <a:stretch>
            <a:fillRect/>
          </a:stretch>
        </p:blipFill>
        <p:spPr>
          <a:xfrm>
            <a:off x="9870899" y="2368400"/>
            <a:ext cx="1785649" cy="1932168"/>
          </a:xfrm>
          <a:prstGeom prst="rect">
            <a:avLst/>
          </a:prstGeom>
        </p:spPr>
      </p:pic>
      <p:sp>
        <p:nvSpPr>
          <p:cNvPr id="13" name="箭头: 右 12"/>
          <p:cNvSpPr/>
          <p:nvPr/>
        </p:nvSpPr>
        <p:spPr>
          <a:xfrm>
            <a:off x="2437787" y="3150959"/>
            <a:ext cx="371264" cy="367050"/>
          </a:xfrm>
          <a:prstGeom prst="rightArrow">
            <a:avLst/>
          </a:prstGeom>
          <a:gradFill flip="none" rotWithShape="1">
            <a:gsLst>
              <a:gs pos="0">
                <a:srgbClr val="041C8C">
                  <a:alpha val="0"/>
                </a:srgbClr>
              </a:gs>
              <a:gs pos="100000">
                <a:srgbClr val="041C8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14" name="箭头: 右 13"/>
          <p:cNvSpPr/>
          <p:nvPr/>
        </p:nvSpPr>
        <p:spPr>
          <a:xfrm>
            <a:off x="4763588" y="3150959"/>
            <a:ext cx="371264" cy="367050"/>
          </a:xfrm>
          <a:prstGeom prst="rightArrow">
            <a:avLst/>
          </a:prstGeom>
          <a:gradFill flip="none" rotWithShape="1">
            <a:gsLst>
              <a:gs pos="0">
                <a:srgbClr val="041C8C">
                  <a:alpha val="0"/>
                </a:srgbClr>
              </a:gs>
              <a:gs pos="100000">
                <a:srgbClr val="041C8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15" name="箭头: 右 14"/>
          <p:cNvSpPr/>
          <p:nvPr/>
        </p:nvSpPr>
        <p:spPr>
          <a:xfrm>
            <a:off x="7089389" y="3150959"/>
            <a:ext cx="371264" cy="367050"/>
          </a:xfrm>
          <a:prstGeom prst="rightArrow">
            <a:avLst/>
          </a:prstGeom>
          <a:gradFill flip="none" rotWithShape="1">
            <a:gsLst>
              <a:gs pos="0">
                <a:srgbClr val="041C8C">
                  <a:alpha val="0"/>
                </a:srgbClr>
              </a:gs>
              <a:gs pos="100000">
                <a:srgbClr val="041C8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16" name="箭头: 右 15"/>
          <p:cNvSpPr/>
          <p:nvPr/>
        </p:nvSpPr>
        <p:spPr>
          <a:xfrm>
            <a:off x="9415190" y="3150959"/>
            <a:ext cx="371264" cy="367050"/>
          </a:xfrm>
          <a:prstGeom prst="rightArrow">
            <a:avLst/>
          </a:prstGeom>
          <a:gradFill flip="none" rotWithShape="1">
            <a:gsLst>
              <a:gs pos="0">
                <a:srgbClr val="041C8C">
                  <a:alpha val="0"/>
                </a:srgbClr>
              </a:gs>
              <a:gs pos="100000">
                <a:srgbClr val="041C8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17" name="文本框 16"/>
          <p:cNvSpPr txBox="1"/>
          <p:nvPr/>
        </p:nvSpPr>
        <p:spPr>
          <a:xfrm>
            <a:off x="562837" y="4447508"/>
            <a:ext cx="1795363" cy="215444"/>
          </a:xfrm>
          <a:prstGeom prst="rect">
            <a:avLst/>
          </a:prstGeom>
          <a:noFill/>
        </p:spPr>
        <p:txBody>
          <a:bodyPr wrap="none" lIns="0" tIns="0" rIns="0" bIns="0">
            <a:spAutoFit/>
          </a:bodyPr>
          <a:lstStyle/>
          <a:p>
            <a:pPr marL="0" marR="0" lvl="0" indent="0" algn="ctr" defTabSz="584200" rtl="0" eaLnBrk="1" fontAlgn="auto" latinLnBrk="0" hangingPunct="1">
              <a:lnSpc>
                <a:spcPct val="100000"/>
              </a:lnSpc>
              <a:spcBef>
                <a:spcPts val="0"/>
              </a:spcBef>
              <a:spcAft>
                <a:spcPts val="0"/>
              </a:spcAft>
              <a:buClrTx/>
              <a:buSzTx/>
              <a:buFontTx/>
              <a:buNone/>
              <a:defRPr/>
            </a:pPr>
            <a:r>
              <a:rPr kumimoji="0" lang="zh-CN" altLang="en-US" sz="14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推动各省市卫健委发文</a:t>
            </a:r>
            <a:endParaRPr kumimoji="0" lang="zh-CN" altLang="en-US" sz="14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18" name="文本框 17"/>
          <p:cNvSpPr txBox="1"/>
          <p:nvPr/>
        </p:nvSpPr>
        <p:spPr>
          <a:xfrm>
            <a:off x="3247710" y="4447508"/>
            <a:ext cx="1077218" cy="215444"/>
          </a:xfrm>
          <a:prstGeom prst="rect">
            <a:avLst/>
          </a:prstGeom>
          <a:noFill/>
        </p:spPr>
        <p:txBody>
          <a:bodyPr wrap="none" lIns="0" tIns="0" rIns="0" bIns="0">
            <a:spAutoFit/>
          </a:bodyPr>
          <a:lstStyle/>
          <a:p>
            <a:pPr marL="0" marR="0" lvl="0" indent="0" algn="ctr" defTabSz="584200" rtl="0" eaLnBrk="1" fontAlgn="auto" latinLnBrk="0" hangingPunct="1">
              <a:lnSpc>
                <a:spcPct val="100000"/>
              </a:lnSpc>
              <a:spcBef>
                <a:spcPts val="0"/>
              </a:spcBef>
              <a:spcAft>
                <a:spcPts val="0"/>
              </a:spcAft>
              <a:buClrTx/>
              <a:buSzTx/>
              <a:buFontTx/>
              <a:buNone/>
              <a:defRPr/>
            </a:pPr>
            <a:r>
              <a:rPr kumimoji="0" lang="zh-CN" altLang="en-US" sz="14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建设单位启动</a:t>
            </a:r>
            <a:endParaRPr kumimoji="0" lang="zh-CN" altLang="en-US" sz="14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19" name="文本框 18"/>
          <p:cNvSpPr txBox="1"/>
          <p:nvPr/>
        </p:nvSpPr>
        <p:spPr>
          <a:xfrm>
            <a:off x="5573511" y="4447508"/>
            <a:ext cx="1077218" cy="215444"/>
          </a:xfrm>
          <a:prstGeom prst="rect">
            <a:avLst/>
          </a:prstGeom>
          <a:noFill/>
        </p:spPr>
        <p:txBody>
          <a:bodyPr wrap="none" lIns="0" tIns="0" rIns="0" bIns="0">
            <a:spAutoFit/>
          </a:bodyPr>
          <a:lstStyle/>
          <a:p>
            <a:pPr marL="0" marR="0" lvl="0" indent="0" algn="ctr" defTabSz="584200" rtl="0" eaLnBrk="1" fontAlgn="auto" latinLnBrk="0" hangingPunct="1">
              <a:lnSpc>
                <a:spcPct val="100000"/>
              </a:lnSpc>
              <a:spcBef>
                <a:spcPts val="0"/>
              </a:spcBef>
              <a:spcAft>
                <a:spcPts val="0"/>
              </a:spcAft>
              <a:buClrTx/>
              <a:buSzTx/>
              <a:buFontTx/>
              <a:buNone/>
              <a:defRPr/>
            </a:pPr>
            <a:r>
              <a:rPr kumimoji="0" lang="zh-CN" altLang="en-US" sz="14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开展专场培训</a:t>
            </a:r>
            <a:endParaRPr kumimoji="0" lang="zh-CN" altLang="en-US" sz="14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20" name="文本框 19"/>
          <p:cNvSpPr txBox="1"/>
          <p:nvPr/>
        </p:nvSpPr>
        <p:spPr>
          <a:xfrm>
            <a:off x="7630008" y="4447508"/>
            <a:ext cx="1615827" cy="215444"/>
          </a:xfrm>
          <a:prstGeom prst="rect">
            <a:avLst/>
          </a:prstGeom>
          <a:noFill/>
        </p:spPr>
        <p:txBody>
          <a:bodyPr wrap="none" lIns="0" tIns="0" rIns="0" bIns="0">
            <a:spAutoFit/>
          </a:bodyPr>
          <a:lstStyle/>
          <a:p>
            <a:pPr marL="0" marR="0" lvl="0" indent="0" algn="ctr" defTabSz="584200" rtl="0" eaLnBrk="1" fontAlgn="auto" latinLnBrk="0" hangingPunct="1">
              <a:lnSpc>
                <a:spcPct val="100000"/>
              </a:lnSpc>
              <a:spcBef>
                <a:spcPts val="0"/>
              </a:spcBef>
              <a:spcAft>
                <a:spcPts val="0"/>
              </a:spcAft>
              <a:buClrTx/>
              <a:buSzTx/>
              <a:buFontTx/>
              <a:buNone/>
              <a:defRPr/>
            </a:pPr>
            <a:r>
              <a:rPr kumimoji="0" lang="zh-CN" altLang="en-US" sz="14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组织地级市联盟验收</a:t>
            </a:r>
            <a:endParaRPr kumimoji="0" lang="zh-CN" altLang="en-US" sz="14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21" name="文本框 20"/>
          <p:cNvSpPr txBox="1"/>
          <p:nvPr/>
        </p:nvSpPr>
        <p:spPr>
          <a:xfrm>
            <a:off x="10225114" y="4447508"/>
            <a:ext cx="1077218" cy="215444"/>
          </a:xfrm>
          <a:prstGeom prst="rect">
            <a:avLst/>
          </a:prstGeom>
          <a:noFill/>
        </p:spPr>
        <p:txBody>
          <a:bodyPr wrap="none" lIns="0" tIns="0" rIns="0" bIns="0">
            <a:spAutoFit/>
          </a:bodyPr>
          <a:lstStyle/>
          <a:p>
            <a:pPr marL="0" marR="0" lvl="0" indent="0" algn="ctr" defTabSz="584200" rtl="0" eaLnBrk="1" fontAlgn="auto" latinLnBrk="0" hangingPunct="1">
              <a:lnSpc>
                <a:spcPct val="100000"/>
              </a:lnSpc>
              <a:spcBef>
                <a:spcPts val="0"/>
              </a:spcBef>
              <a:spcAft>
                <a:spcPts val="0"/>
              </a:spcAft>
              <a:buClrTx/>
              <a:buSzTx/>
              <a:buFontTx/>
              <a:buNone/>
              <a:defRPr/>
            </a:pPr>
            <a:r>
              <a:rPr kumimoji="0" lang="zh-CN" altLang="en-US" sz="14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救治单元专栏</a:t>
            </a:r>
            <a:endParaRPr kumimoji="0" lang="zh-CN" altLang="en-US" sz="14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nvGrpSpPr>
          <p:cNvPr id="22" name="组合 21"/>
          <p:cNvGrpSpPr/>
          <p:nvPr/>
        </p:nvGrpSpPr>
        <p:grpSpPr>
          <a:xfrm>
            <a:off x="590599" y="4740158"/>
            <a:ext cx="1739838" cy="0"/>
            <a:chOff x="590599" y="4540133"/>
            <a:chExt cx="1739838" cy="0"/>
          </a:xfrm>
        </p:grpSpPr>
        <p:cxnSp>
          <p:nvCxnSpPr>
            <p:cNvPr id="23" name="直接连接符 22"/>
            <p:cNvCxnSpPr/>
            <p:nvPr/>
          </p:nvCxnSpPr>
          <p:spPr>
            <a:xfrm>
              <a:off x="590599" y="4540133"/>
              <a:ext cx="803828" cy="0"/>
            </a:xfrm>
            <a:prstGeom prst="line">
              <a:avLst/>
            </a:prstGeom>
            <a:ln>
              <a:gradFill flip="none" rotWithShape="1">
                <a:gsLst>
                  <a:gs pos="0">
                    <a:srgbClr val="000AB1">
                      <a:alpha val="0"/>
                    </a:srgbClr>
                  </a:gs>
                  <a:gs pos="100000">
                    <a:srgbClr val="000AB1"/>
                  </a:gs>
                </a:gsLst>
                <a:lin ang="0" scaled="1"/>
                <a:tileRect/>
              </a:gradFill>
              <a:headEnd type="none"/>
              <a:tailEnd type="diamond" w="sm" len="sm"/>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485981" y="4540133"/>
              <a:ext cx="844456" cy="0"/>
            </a:xfrm>
            <a:prstGeom prst="line">
              <a:avLst/>
            </a:prstGeom>
            <a:ln>
              <a:gradFill flip="none" rotWithShape="1">
                <a:gsLst>
                  <a:gs pos="0">
                    <a:srgbClr val="000AB1">
                      <a:alpha val="0"/>
                    </a:srgbClr>
                  </a:gs>
                  <a:gs pos="100000">
                    <a:srgbClr val="000AB1"/>
                  </a:gs>
                </a:gsLst>
                <a:lin ang="0" scaled="1"/>
                <a:tileRect/>
              </a:gradFill>
              <a:headEnd type="none"/>
              <a:tailEnd type="diamond" w="sm" len="sm"/>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2916400" y="4740158"/>
            <a:ext cx="1739838" cy="0"/>
            <a:chOff x="590599" y="4540133"/>
            <a:chExt cx="1739838" cy="0"/>
          </a:xfrm>
        </p:grpSpPr>
        <p:cxnSp>
          <p:nvCxnSpPr>
            <p:cNvPr id="26" name="直接连接符 25"/>
            <p:cNvCxnSpPr/>
            <p:nvPr/>
          </p:nvCxnSpPr>
          <p:spPr>
            <a:xfrm>
              <a:off x="590599" y="4540133"/>
              <a:ext cx="803828" cy="0"/>
            </a:xfrm>
            <a:prstGeom prst="line">
              <a:avLst/>
            </a:prstGeom>
            <a:ln>
              <a:gradFill flip="none" rotWithShape="1">
                <a:gsLst>
                  <a:gs pos="0">
                    <a:srgbClr val="000AB1">
                      <a:alpha val="0"/>
                    </a:srgbClr>
                  </a:gs>
                  <a:gs pos="100000">
                    <a:srgbClr val="000AB1"/>
                  </a:gs>
                </a:gsLst>
                <a:lin ang="0" scaled="1"/>
                <a:tileRect/>
              </a:gradFill>
              <a:headEnd type="none"/>
              <a:tailEnd type="diamond" w="sm" len="sm"/>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485981" y="4540133"/>
              <a:ext cx="844456" cy="0"/>
            </a:xfrm>
            <a:prstGeom prst="line">
              <a:avLst/>
            </a:prstGeom>
            <a:ln>
              <a:gradFill flip="none" rotWithShape="1">
                <a:gsLst>
                  <a:gs pos="0">
                    <a:srgbClr val="000AB1">
                      <a:alpha val="0"/>
                    </a:srgbClr>
                  </a:gs>
                  <a:gs pos="100000">
                    <a:srgbClr val="000AB1"/>
                  </a:gs>
                </a:gsLst>
                <a:lin ang="0" scaled="1"/>
                <a:tileRect/>
              </a:gradFill>
              <a:headEnd type="none"/>
              <a:tailEnd type="diamond" w="sm" len="sm"/>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5242201" y="4740158"/>
            <a:ext cx="1739838" cy="0"/>
            <a:chOff x="590599" y="4540133"/>
            <a:chExt cx="1739838" cy="0"/>
          </a:xfrm>
        </p:grpSpPr>
        <p:cxnSp>
          <p:nvCxnSpPr>
            <p:cNvPr id="29" name="直接连接符 28"/>
            <p:cNvCxnSpPr/>
            <p:nvPr/>
          </p:nvCxnSpPr>
          <p:spPr>
            <a:xfrm>
              <a:off x="590599" y="4540133"/>
              <a:ext cx="803828" cy="0"/>
            </a:xfrm>
            <a:prstGeom prst="line">
              <a:avLst/>
            </a:prstGeom>
            <a:ln>
              <a:gradFill flip="none" rotWithShape="1">
                <a:gsLst>
                  <a:gs pos="0">
                    <a:srgbClr val="000AB1">
                      <a:alpha val="0"/>
                    </a:srgbClr>
                  </a:gs>
                  <a:gs pos="100000">
                    <a:srgbClr val="000AB1"/>
                  </a:gs>
                </a:gsLst>
                <a:lin ang="0" scaled="1"/>
                <a:tileRect/>
              </a:gradFill>
              <a:headEnd type="none"/>
              <a:tailEnd type="diamond" w="sm" len="sm"/>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485981" y="4540133"/>
              <a:ext cx="844456" cy="0"/>
            </a:xfrm>
            <a:prstGeom prst="line">
              <a:avLst/>
            </a:prstGeom>
            <a:ln>
              <a:gradFill flip="none" rotWithShape="1">
                <a:gsLst>
                  <a:gs pos="0">
                    <a:srgbClr val="000AB1">
                      <a:alpha val="0"/>
                    </a:srgbClr>
                  </a:gs>
                  <a:gs pos="100000">
                    <a:srgbClr val="000AB1"/>
                  </a:gs>
                </a:gsLst>
                <a:lin ang="0" scaled="1"/>
                <a:tileRect/>
              </a:gradFill>
              <a:headEnd type="none"/>
              <a:tailEnd type="diamond" w="sm" len="sm"/>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7568002" y="4740158"/>
            <a:ext cx="1739838" cy="0"/>
            <a:chOff x="590599" y="4540133"/>
            <a:chExt cx="1739838" cy="0"/>
          </a:xfrm>
        </p:grpSpPr>
        <p:cxnSp>
          <p:nvCxnSpPr>
            <p:cNvPr id="32" name="直接连接符 31"/>
            <p:cNvCxnSpPr/>
            <p:nvPr/>
          </p:nvCxnSpPr>
          <p:spPr>
            <a:xfrm>
              <a:off x="590599" y="4540133"/>
              <a:ext cx="803828" cy="0"/>
            </a:xfrm>
            <a:prstGeom prst="line">
              <a:avLst/>
            </a:prstGeom>
            <a:ln>
              <a:gradFill flip="none" rotWithShape="1">
                <a:gsLst>
                  <a:gs pos="0">
                    <a:srgbClr val="000AB1">
                      <a:alpha val="0"/>
                    </a:srgbClr>
                  </a:gs>
                  <a:gs pos="100000">
                    <a:srgbClr val="000AB1"/>
                  </a:gs>
                </a:gsLst>
                <a:lin ang="0" scaled="1"/>
                <a:tileRect/>
              </a:gradFill>
              <a:headEnd type="none"/>
              <a:tailEnd type="diamond" w="sm" len="sm"/>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1485981" y="4540133"/>
              <a:ext cx="844456" cy="0"/>
            </a:xfrm>
            <a:prstGeom prst="line">
              <a:avLst/>
            </a:prstGeom>
            <a:ln>
              <a:gradFill flip="none" rotWithShape="1">
                <a:gsLst>
                  <a:gs pos="0">
                    <a:srgbClr val="000AB1">
                      <a:alpha val="0"/>
                    </a:srgbClr>
                  </a:gs>
                  <a:gs pos="100000">
                    <a:srgbClr val="000AB1"/>
                  </a:gs>
                </a:gsLst>
                <a:lin ang="0" scaled="1"/>
                <a:tileRect/>
              </a:gradFill>
              <a:headEnd type="none"/>
              <a:tailEnd type="diamond" w="sm" len="sm"/>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9893804" y="4740158"/>
            <a:ext cx="1739838" cy="0"/>
            <a:chOff x="590599" y="4540133"/>
            <a:chExt cx="1739838" cy="0"/>
          </a:xfrm>
        </p:grpSpPr>
        <p:cxnSp>
          <p:nvCxnSpPr>
            <p:cNvPr id="35" name="直接连接符 34"/>
            <p:cNvCxnSpPr/>
            <p:nvPr/>
          </p:nvCxnSpPr>
          <p:spPr>
            <a:xfrm>
              <a:off x="590599" y="4540133"/>
              <a:ext cx="803828" cy="0"/>
            </a:xfrm>
            <a:prstGeom prst="line">
              <a:avLst/>
            </a:prstGeom>
            <a:ln>
              <a:gradFill flip="none" rotWithShape="1">
                <a:gsLst>
                  <a:gs pos="0">
                    <a:srgbClr val="000AB1">
                      <a:alpha val="0"/>
                    </a:srgbClr>
                  </a:gs>
                  <a:gs pos="100000">
                    <a:srgbClr val="000AB1"/>
                  </a:gs>
                </a:gsLst>
                <a:lin ang="0" scaled="1"/>
                <a:tileRect/>
              </a:gradFill>
              <a:headEnd type="none"/>
              <a:tailEnd type="diamond"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485981" y="4540133"/>
              <a:ext cx="844456" cy="0"/>
            </a:xfrm>
            <a:prstGeom prst="line">
              <a:avLst/>
            </a:prstGeom>
            <a:ln>
              <a:gradFill flip="none" rotWithShape="1">
                <a:gsLst>
                  <a:gs pos="0">
                    <a:srgbClr val="000AB1">
                      <a:alpha val="0"/>
                    </a:srgbClr>
                  </a:gs>
                  <a:gs pos="100000">
                    <a:srgbClr val="000AB1"/>
                  </a:gs>
                </a:gsLst>
                <a:lin ang="0" scaled="1"/>
                <a:tileRect/>
              </a:gradFill>
              <a:headEnd type="none"/>
              <a:tailEnd type="diamond" w="sm" len="sm"/>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nvSpPr>
        <p:spPr>
          <a:xfrm>
            <a:off x="623834" y="4834527"/>
            <a:ext cx="1673369" cy="812530"/>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各地区基层医疗机构建设胸痛救治单元红头文件</a:t>
            </a:r>
            <a:endPar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38" name="文本框 37"/>
          <p:cNvSpPr txBox="1"/>
          <p:nvPr/>
        </p:nvSpPr>
        <p:spPr>
          <a:xfrm>
            <a:off x="2949575" y="4834255"/>
            <a:ext cx="1726565" cy="789127"/>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2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修订建设方案</a:t>
            </a:r>
            <a:endParaRPr kumimoji="0" lang="zh-CN" altLang="en-US" sz="12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上级胸痛中心统一数据管理，落实全域管理</a:t>
            </a:r>
            <a:endPar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39" name="文本框 38"/>
          <p:cNvSpPr txBox="1"/>
          <p:nvPr/>
        </p:nvSpPr>
        <p:spPr>
          <a:xfrm>
            <a:off x="5291497" y="4834527"/>
            <a:ext cx="1641246" cy="549061"/>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急性胸痛诊疗技能</a:t>
            </a:r>
            <a:endPar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规范化溶栓</a:t>
            </a:r>
            <a:endPar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0" name="文本框 39"/>
          <p:cNvSpPr txBox="1"/>
          <p:nvPr/>
        </p:nvSpPr>
        <p:spPr>
          <a:xfrm>
            <a:off x="7598747" y="4834527"/>
            <a:ext cx="1678349" cy="812530"/>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协助各地市开放认证申请批次参与现场验收专家团队</a:t>
            </a:r>
            <a:endPar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1" name="文本框 40"/>
          <p:cNvSpPr txBox="1"/>
          <p:nvPr/>
        </p:nvSpPr>
        <p:spPr>
          <a:xfrm>
            <a:off x="9831932" y="4834527"/>
            <a:ext cx="1863583" cy="549061"/>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模范地级市、经典救治案例、优秀基层医生评选</a:t>
            </a:r>
            <a:endParaRPr kumimoji="0" lang="zh-CN" altLang="en-US" sz="12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pic>
        <p:nvPicPr>
          <p:cNvPr id="42" name="图片 41"/>
          <p:cNvPicPr>
            <a:picLocks noChangeAspect="1"/>
          </p:cNvPicPr>
          <p:nvPr>
            <p:custDataLst>
              <p:tags r:id="rId2"/>
            </p:custDataLst>
          </p:nvPr>
        </p:nvPicPr>
        <p:blipFill>
          <a:blip r:embed="rId3"/>
          <a:stretch>
            <a:fillRect/>
          </a:stretch>
        </p:blipFill>
        <p:spPr>
          <a:xfrm>
            <a:off x="623570" y="2367915"/>
            <a:ext cx="1615440" cy="1932940"/>
          </a:xfrm>
          <a:prstGeom prst="rect">
            <a:avLst/>
          </a:prstGeom>
        </p:spPr>
      </p:pic>
      <p:pic>
        <p:nvPicPr>
          <p:cNvPr id="45" name="图片 44"/>
          <p:cNvPicPr>
            <a:picLocks noChangeAspect="1"/>
          </p:cNvPicPr>
          <p:nvPr>
            <p:custDataLst>
              <p:tags r:id="rId4"/>
            </p:custDataLst>
          </p:nvPr>
        </p:nvPicPr>
        <p:blipFill>
          <a:blip r:embed="rId5"/>
          <a:stretch>
            <a:fillRect/>
          </a:stretch>
        </p:blipFill>
        <p:spPr>
          <a:xfrm>
            <a:off x="2980690" y="2382520"/>
            <a:ext cx="1640840" cy="1988185"/>
          </a:xfrm>
          <a:prstGeom prst="rect">
            <a:avLst/>
          </a:prstGeom>
        </p:spPr>
      </p:pic>
      <p:pic>
        <p:nvPicPr>
          <p:cNvPr id="47" name="图片 46"/>
          <p:cNvPicPr>
            <a:picLocks noChangeAspect="1"/>
          </p:cNvPicPr>
          <p:nvPr>
            <p:custDataLst>
              <p:tags r:id="rId6"/>
            </p:custDataLst>
          </p:nvPr>
        </p:nvPicPr>
        <p:blipFill>
          <a:blip r:embed="rId7"/>
          <a:stretch>
            <a:fillRect/>
          </a:stretch>
        </p:blipFill>
        <p:spPr>
          <a:xfrm>
            <a:off x="5337810" y="2368550"/>
            <a:ext cx="1547495" cy="2001520"/>
          </a:xfrm>
          <a:prstGeom prst="rect">
            <a:avLst/>
          </a:prstGeom>
        </p:spPr>
      </p:pic>
      <p:pic>
        <p:nvPicPr>
          <p:cNvPr id="8" name="图片 7"/>
          <p:cNvPicPr>
            <a:picLocks noChangeAspect="1"/>
          </p:cNvPicPr>
          <p:nvPr>
            <p:custDataLst>
              <p:tags r:id="rId8"/>
            </p:custDataLst>
          </p:nvPr>
        </p:nvPicPr>
        <p:blipFill>
          <a:blip r:embed="rId9"/>
          <a:stretch>
            <a:fillRect/>
          </a:stretch>
        </p:blipFill>
        <p:spPr>
          <a:xfrm>
            <a:off x="7724140" y="2352040"/>
            <a:ext cx="1428115" cy="1987550"/>
          </a:xfrm>
          <a:prstGeom prst="rect">
            <a:avLst/>
          </a:prstGeom>
        </p:spPr>
      </p:pic>
    </p:spTree>
    <p:custDataLst>
      <p:tags r:id="rId10"/>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graphicFrame>
        <p:nvGraphicFramePr>
          <p:cNvPr id="2" name="内容占位符 5"/>
          <p:cNvGraphicFramePr/>
          <p:nvPr/>
        </p:nvGraphicFramePr>
        <p:xfrm>
          <a:off x="4367200" y="2385583"/>
          <a:ext cx="3457600" cy="320533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 name="内容占位符 5"/>
          <p:cNvGraphicFramePr/>
          <p:nvPr/>
        </p:nvGraphicFramePr>
        <p:xfrm>
          <a:off x="8128004" y="2385583"/>
          <a:ext cx="3225796" cy="320533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内容占位符 5"/>
          <p:cNvGraphicFramePr/>
          <p:nvPr/>
        </p:nvGraphicFramePr>
        <p:xfrm>
          <a:off x="606396" y="2385582"/>
          <a:ext cx="3457600" cy="3205335"/>
        </p:xfrm>
        <a:graphic>
          <a:graphicData uri="http://schemas.openxmlformats.org/drawingml/2006/chart">
            <c:chart xmlns:c="http://schemas.openxmlformats.org/drawingml/2006/chart" xmlns:r="http://schemas.openxmlformats.org/officeDocument/2006/relationships" r:id="rId3"/>
          </a:graphicData>
        </a:graphic>
      </p:graphicFrame>
      <p:sp>
        <p:nvSpPr>
          <p:cNvPr id="5" name="标题 1"/>
          <p:cNvSpPr txBox="1"/>
          <p:nvPr/>
        </p:nvSpPr>
        <p:spPr>
          <a:xfrm>
            <a:off x="838200" y="692696"/>
            <a:ext cx="10515600" cy="650875"/>
          </a:xfrm>
          <a:prstGeom prst="rect">
            <a:avLst/>
          </a:prstGeom>
        </p:spPr>
        <p:txBody>
          <a:bodyPr vert="horz" lIns="90000" tIns="46800" rIns="90000" bIns="46800" rtlCol="0" anchor="b" anchorCtr="0">
            <a:normAutofit/>
          </a:bodyPr>
          <a:lstStyle>
            <a:lvl1pPr algn="l" defTabSz="914400" rtl="0" eaLnBrk="1" fontAlgn="auto" latinLnBrk="0" hangingPunct="1">
              <a:lnSpc>
                <a:spcPct val="90000"/>
              </a:lnSpc>
              <a:spcBef>
                <a:spcPct val="0"/>
              </a:spcBef>
              <a:buNone/>
              <a:defRPr sz="4400" b="1" u="none" strike="noStrike" kern="1200" cap="none" spc="300" normalizeH="0" baseline="0">
                <a:solidFill>
                  <a:schemeClr val="tx1"/>
                </a:solidFill>
                <a:uFillTx/>
                <a:latin typeface="+mj-lt"/>
                <a:ea typeface="+mj-ea"/>
                <a:cs typeface="+mj-cs"/>
              </a:defRPr>
            </a:lvl1pPr>
          </a:lstStyle>
          <a:p>
            <a:pPr algn="ctr"/>
            <a:r>
              <a:rPr lang="zh-CN" altLang="en-US" sz="3200" b="0" kern="1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rPr>
              <a:t>胸痛救治单元参与院前救治情况</a:t>
            </a:r>
            <a:endParaRPr lang="zh-CN" altLang="en-US" sz="3200" b="0" kern="1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endParaRPr>
          </a:p>
        </p:txBody>
      </p:sp>
      <p:sp>
        <p:nvSpPr>
          <p:cNvPr id="6" name="文本框 5"/>
          <p:cNvSpPr txBox="1"/>
          <p:nvPr/>
        </p:nvSpPr>
        <p:spPr>
          <a:xfrm>
            <a:off x="1358913" y="1418354"/>
            <a:ext cx="9474173" cy="957955"/>
          </a:xfrm>
          <a:prstGeom prst="rect">
            <a:avLst/>
          </a:prstGeom>
          <a:noFill/>
        </p:spPr>
        <p:txBody>
          <a:bodyPr wrap="square">
            <a:spAutoFit/>
          </a:bodyPr>
          <a:lstStyle/>
          <a:p>
            <a:pPr algn="ctr">
              <a:lnSpc>
                <a:spcPct val="150000"/>
              </a:lnSpc>
            </a:pPr>
            <a:r>
              <a:rPr kumimoji="1" lang="en-US" altLang="zh-CN"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2021</a:t>
            </a:r>
            <a:r>
              <a:rPr kumimoji="1"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至</a:t>
            </a:r>
            <a:r>
              <a:rPr kumimoji="1" lang="en-US" altLang="zh-CN"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2023</a:t>
            </a:r>
            <a:r>
              <a:rPr kumimoji="1"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年胸痛救治单元接诊了</a:t>
            </a:r>
            <a:r>
              <a:rPr kumimoji="1" lang="en-US" altLang="zh-CN" sz="20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a:t>
            </a:r>
            <a:r>
              <a:rPr kumimoji="1" lang="zh-CN" altLang="en-US" sz="20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万多例</a:t>
            </a:r>
            <a:r>
              <a:rPr kumimoji="1"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胸痛患者，其中</a:t>
            </a:r>
            <a:r>
              <a:rPr kumimoji="1" lang="en-US" altLang="zh-CN" sz="20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28042</a:t>
            </a:r>
            <a:r>
              <a:rPr kumimoji="1" lang="zh-CN" altLang="en-US" sz="20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例</a:t>
            </a:r>
            <a:r>
              <a:rPr kumimoji="1" lang="en-US" altLang="zh-CN" sz="20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STEMI</a:t>
            </a:r>
            <a:r>
              <a:rPr kumimoji="1" lang="zh-CN" altLang="en-US"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患者，</a:t>
            </a:r>
            <a:endParaRPr kumimoji="1" lang="en-US" altLang="zh-CN" sz="20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kumimoji="1" lang="en-US" altLang="zh-CN" sz="2000" u="sng"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2022</a:t>
            </a:r>
            <a:r>
              <a:rPr kumimoji="1" lang="zh-CN" altLang="en-US" sz="2000" u="sng"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年和</a:t>
            </a:r>
            <a:r>
              <a:rPr kumimoji="1" lang="en-US" altLang="zh-CN" sz="2000" u="sng"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2023</a:t>
            </a:r>
            <a:r>
              <a:rPr kumimoji="1" lang="zh-CN" altLang="en-US" sz="2000" u="sng"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年分别有</a:t>
            </a:r>
            <a:r>
              <a:rPr kumimoji="1" lang="en-US" altLang="zh-CN" sz="2000" u="sng"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7268</a:t>
            </a:r>
            <a:r>
              <a:rPr kumimoji="1" lang="zh-CN" altLang="en-US" sz="2000" u="sng"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例和</a:t>
            </a:r>
            <a:r>
              <a:rPr kumimoji="1" lang="en-US" altLang="zh-CN" sz="2000" u="sng"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13957</a:t>
            </a:r>
            <a:r>
              <a:rPr kumimoji="1" lang="zh-CN" altLang="en-US" sz="2000" u="sng"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例</a:t>
            </a:r>
            <a:r>
              <a:rPr kumimoji="1" lang="en-US" altLang="zh-CN" sz="2000" u="sng"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endParaRPr kumimoji="1" lang="en-US" altLang="zh-CN" sz="2000" u="sng"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文本框 6"/>
          <p:cNvSpPr txBox="1"/>
          <p:nvPr/>
        </p:nvSpPr>
        <p:spPr>
          <a:xfrm>
            <a:off x="516835" y="5551194"/>
            <a:ext cx="11072191" cy="783163"/>
          </a:xfrm>
          <a:prstGeom prst="rect">
            <a:avLst/>
          </a:prstGeom>
          <a:noFill/>
        </p:spPr>
        <p:txBody>
          <a:bodyPr wrap="square">
            <a:spAutoFit/>
          </a:bodyPr>
          <a:lstStyle/>
          <a:p>
            <a:pPr>
              <a:lnSpc>
                <a:spcPct val="150000"/>
              </a:lnSpc>
            </a:pPr>
            <a:r>
              <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1.</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平均</a:t>
            </a:r>
            <a:r>
              <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S2FMC</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平均时间均在</a:t>
            </a:r>
            <a:r>
              <a:rPr kumimoji="1" lang="en-US" altLang="zh-CN" sz="1600"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170</a:t>
            </a:r>
            <a:r>
              <a:rPr kumimoji="1" lang="zh-CN" altLang="en-US" sz="1600"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分钟以内</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，显著低于胸痛中心（标准版和基层版）</a:t>
            </a:r>
            <a:r>
              <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S2FMC</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的平均时间；</a:t>
            </a:r>
            <a:endPar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endParaRPr>
          </a:p>
          <a:p>
            <a:pPr>
              <a:lnSpc>
                <a:spcPct val="150000"/>
              </a:lnSpc>
            </a:pPr>
            <a:r>
              <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2.</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平均进门</a:t>
            </a:r>
            <a:r>
              <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出门时间以及</a:t>
            </a:r>
            <a:r>
              <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D2N</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时间均在</a:t>
            </a:r>
            <a:r>
              <a:rPr kumimoji="1" lang="en-US" altLang="zh-CN" sz="1600"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30</a:t>
            </a:r>
            <a:r>
              <a:rPr kumimoji="1" lang="zh-CN" altLang="en-US" sz="1600"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分钟</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左右，基本达标。</a:t>
            </a:r>
            <a:endPar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graphicFrame>
        <p:nvGraphicFramePr>
          <p:cNvPr id="2" name="内容占位符 5"/>
          <p:cNvGraphicFramePr/>
          <p:nvPr/>
        </p:nvGraphicFramePr>
        <p:xfrm>
          <a:off x="768586" y="2292393"/>
          <a:ext cx="3457600" cy="3205335"/>
        </p:xfrm>
        <a:graphic>
          <a:graphicData uri="http://schemas.openxmlformats.org/drawingml/2006/chart">
            <c:chart xmlns:c="http://schemas.openxmlformats.org/drawingml/2006/chart" xmlns:r="http://schemas.openxmlformats.org/officeDocument/2006/relationships" r:id="rId1"/>
          </a:graphicData>
        </a:graphic>
      </p:graphicFrame>
      <p:sp>
        <p:nvSpPr>
          <p:cNvPr id="3" name="文本框 2"/>
          <p:cNvSpPr txBox="1"/>
          <p:nvPr/>
        </p:nvSpPr>
        <p:spPr>
          <a:xfrm>
            <a:off x="1242318" y="5539222"/>
            <a:ext cx="9707363" cy="869533"/>
          </a:xfrm>
          <a:prstGeom prst="rect">
            <a:avLst/>
          </a:prstGeom>
          <a:noFill/>
        </p:spPr>
        <p:txBody>
          <a:bodyPr wrap="square">
            <a:spAutoFit/>
          </a:bodyPr>
          <a:lstStyle/>
          <a:p>
            <a:pPr algn="ctr">
              <a:lnSpc>
                <a:spcPct val="150000"/>
              </a:lnSpc>
            </a:pPr>
            <a:r>
              <a:rPr kumimoji="1" lang="zh-CN" altLang="en-US"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相较于直达胸痛中心，经胸痛救治单元转出的</a:t>
            </a:r>
            <a:r>
              <a:rPr kumimoji="1" lang="en-US" altLang="zh-CN"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STEMI</a:t>
            </a:r>
            <a:r>
              <a:rPr kumimoji="1" lang="zh-CN" altLang="en-US"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患者的</a:t>
            </a:r>
            <a:r>
              <a:rPr kumimoji="1" lang="en-US" altLang="zh-CN"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D2W</a:t>
            </a:r>
            <a:r>
              <a:rPr kumimoji="1" lang="zh-CN" altLang="en-US"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a:t>
            </a:r>
            <a:r>
              <a:rPr kumimoji="1" lang="en-US" altLang="zh-CN"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D2N</a:t>
            </a:r>
            <a:r>
              <a:rPr kumimoji="1" lang="zh-CN" altLang="en-US"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时间</a:t>
            </a:r>
            <a:r>
              <a:rPr kumimoji="1" lang="zh-CN" altLang="en-US"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更短，</a:t>
            </a:r>
            <a:endParaRPr kumimoji="1" lang="en-US" altLang="zh-CN"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endParaRPr>
          </a:p>
          <a:p>
            <a:pPr algn="ctr">
              <a:lnSpc>
                <a:spcPct val="150000"/>
              </a:lnSpc>
            </a:pPr>
            <a:r>
              <a:rPr kumimoji="1" lang="en-US" altLang="zh-CN"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STEMI</a:t>
            </a:r>
            <a:r>
              <a:rPr kumimoji="1" lang="zh-CN" altLang="en-US"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患者早期再灌注比例更高</a:t>
            </a:r>
            <a:endParaRPr kumimoji="1" lang="en-US" altLang="zh-CN"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endParaRPr>
          </a:p>
        </p:txBody>
      </p:sp>
      <p:sp>
        <p:nvSpPr>
          <p:cNvPr id="4" name="标题 1"/>
          <p:cNvSpPr txBox="1"/>
          <p:nvPr/>
        </p:nvSpPr>
        <p:spPr>
          <a:xfrm>
            <a:off x="864065" y="654341"/>
            <a:ext cx="10489733" cy="705931"/>
          </a:xfrm>
          <a:prstGeom prst="rect">
            <a:avLst/>
          </a:prstGeom>
        </p:spPr>
        <p:txBody>
          <a:bodyPr vert="horz" lIns="90000" tIns="46800" rIns="90000" bIns="46800" rtlCol="0" anchor="b" anchorCtr="0">
            <a:normAutofit/>
          </a:bodyPr>
          <a:lstStyle>
            <a:lvl1pPr algn="l" defTabSz="914400" rtl="0" eaLnBrk="1" fontAlgn="auto" latinLnBrk="0" hangingPunct="1">
              <a:lnSpc>
                <a:spcPct val="90000"/>
              </a:lnSpc>
              <a:spcBef>
                <a:spcPct val="0"/>
              </a:spcBef>
              <a:buNone/>
              <a:defRPr sz="4400" b="1" u="none" strike="noStrike" kern="1200" cap="none" spc="300" normalizeH="0" baseline="0">
                <a:solidFill>
                  <a:schemeClr val="tx1"/>
                </a:solidFill>
                <a:uFillTx/>
                <a:latin typeface="+mj-lt"/>
                <a:ea typeface="+mj-ea"/>
                <a:cs typeface="+mj-cs"/>
              </a:defRPr>
            </a:lvl1pPr>
          </a:lstStyle>
          <a:p>
            <a:pPr algn="ctr"/>
            <a:r>
              <a:rPr lang="zh-CN" altLang="en-US" sz="3200" b="0" kern="100"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胸痛救治单元提升急性心梗患者院内救治效率</a:t>
            </a:r>
            <a:endParaRPr lang="zh-CN" altLang="en-US" sz="3200" b="0" kern="100"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endParaRPr>
          </a:p>
        </p:txBody>
      </p:sp>
      <p:graphicFrame>
        <p:nvGraphicFramePr>
          <p:cNvPr id="5" name="内容占位符 5"/>
          <p:cNvGraphicFramePr/>
          <p:nvPr/>
        </p:nvGraphicFramePr>
        <p:xfrm>
          <a:off x="8041393" y="2337465"/>
          <a:ext cx="3457600" cy="320533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内容占位符 5"/>
          <p:cNvGraphicFramePr/>
          <p:nvPr/>
        </p:nvGraphicFramePr>
        <p:xfrm>
          <a:off x="4404989" y="2355354"/>
          <a:ext cx="3457600" cy="3205335"/>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p:cNvSpPr txBox="1"/>
          <p:nvPr/>
        </p:nvSpPr>
        <p:spPr>
          <a:xfrm>
            <a:off x="461394" y="1413725"/>
            <a:ext cx="11284409" cy="783163"/>
          </a:xfrm>
          <a:prstGeom prst="rect">
            <a:avLst/>
          </a:prstGeom>
          <a:noFill/>
        </p:spPr>
        <p:txBody>
          <a:bodyPr wrap="square">
            <a:spAutoFit/>
          </a:bodyPr>
          <a:lstStyle/>
          <a:p>
            <a:pPr algn="ctr">
              <a:lnSpc>
                <a:spcPct val="150000"/>
              </a:lnSpc>
            </a:pP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将</a:t>
            </a:r>
            <a:r>
              <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2021-2023</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期间转诊至上级胸痛中心的</a:t>
            </a:r>
            <a:r>
              <a:rPr kumimoji="1" lang="en-US" altLang="zh-CN" sz="1600"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21767</a:t>
            </a:r>
            <a:r>
              <a:rPr kumimoji="1" lang="zh-CN" altLang="en-US" sz="1600"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例</a:t>
            </a:r>
            <a:r>
              <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STEMI</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患者</a:t>
            </a:r>
            <a:endPar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endParaRPr>
          </a:p>
          <a:p>
            <a:pPr algn="ctr">
              <a:lnSpc>
                <a:spcPct val="150000"/>
              </a:lnSpc>
            </a:pP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与同期所涉及胸痛中心其他来院方式的</a:t>
            </a:r>
            <a:r>
              <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386508</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例</a:t>
            </a:r>
            <a:r>
              <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STEMI</a:t>
            </a:r>
            <a:r>
              <a:rPr kumimoji="1" lang="zh-CN" altLang="en-US"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患者进行院内救治分析比较</a:t>
            </a:r>
            <a:endParaRPr kumimoji="1" lang="en-US" altLang="zh-CN" sz="1600" dirty="0">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endParaRPr>
          </a:p>
        </p:txBody>
      </p:sp>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14420" y="2761996"/>
            <a:ext cx="6873240" cy="1938020"/>
          </a:xfrm>
          <a:prstGeom prst="rect">
            <a:avLst/>
          </a:prstGeom>
          <a:noFill/>
        </p:spPr>
        <p:txBody>
          <a:bodyPr wrap="square" rtlCol="0">
            <a:spAutoFit/>
          </a:bodyPr>
          <a:lstStyle/>
          <a:p>
            <a:pPr algn="ctr">
              <a:lnSpc>
                <a:spcPct val="150000"/>
              </a:lnSpc>
            </a:pPr>
            <a:r>
              <a:rPr lang="zh-CN" altLang="en-US" sz="400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胸痛救治单元</a:t>
            </a:r>
            <a:endParaRPr lang="zh-CN" altLang="en-US" sz="400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algn="ctr">
              <a:lnSpc>
                <a:spcPct val="150000"/>
              </a:lnSpc>
            </a:pPr>
            <a:r>
              <a:rPr lang="zh-CN" altLang="en-US" sz="40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现场验收</a:t>
            </a:r>
            <a:r>
              <a:rPr lang="zh-CN" altLang="en-US" sz="40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要求</a:t>
            </a:r>
            <a:endParaRPr lang="zh-CN" altLang="en-US" sz="40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grpSp>
        <p:nvGrpSpPr>
          <p:cNvPr id="3" name="组合 2"/>
          <p:cNvGrpSpPr/>
          <p:nvPr/>
        </p:nvGrpSpPr>
        <p:grpSpPr>
          <a:xfrm>
            <a:off x="1903938" y="2734038"/>
            <a:ext cx="1599706" cy="1521942"/>
            <a:chOff x="1424226" y="1858045"/>
            <a:chExt cx="1600200" cy="1522412"/>
          </a:xfrm>
        </p:grpSpPr>
        <p:grpSp>
          <p:nvGrpSpPr>
            <p:cNvPr id="4" name="组合 35"/>
            <p:cNvGrpSpPr/>
            <p:nvPr/>
          </p:nvGrpSpPr>
          <p:grpSpPr bwMode="auto">
            <a:xfrm>
              <a:off x="1449388" y="1858045"/>
              <a:ext cx="1524000" cy="1522412"/>
              <a:chOff x="3091333" y="1182834"/>
              <a:chExt cx="3298687" cy="3298688"/>
            </a:xfrm>
          </p:grpSpPr>
          <p:sp>
            <p:nvSpPr>
              <p:cNvPr id="6" name="椭圆 5"/>
              <p:cNvSpPr>
                <a:spLocks noChangeArrowheads="1"/>
              </p:cNvSpPr>
              <p:nvPr/>
            </p:nvSpPr>
            <p:spPr bwMode="auto">
              <a:xfrm>
                <a:off x="3453163" y="1539455"/>
                <a:ext cx="2585448" cy="2585448"/>
              </a:xfrm>
              <a:prstGeom prst="ellipse">
                <a:avLst/>
              </a:prstGeom>
              <a:solidFill>
                <a:srgbClr val="00B0F0"/>
              </a:solidFill>
              <a:ln>
                <a:noFill/>
              </a:ln>
              <a:extLst>
                <a:ext uri="{91240B29-F687-4F45-9708-019B960494DF}">
                  <a14:hiddenLine xmlns:a14="http://schemas.microsoft.com/office/drawing/2010/main" w="25400">
                    <a:solidFill>
                      <a:srgbClr val="000000"/>
                    </a:solidFill>
                    <a:round/>
                  </a14:hiddenLine>
                </a:ext>
              </a:extLst>
            </p:spPr>
            <p:txBody>
              <a:bodyPr anchor="ctr"/>
              <a:lstStyle/>
              <a:p>
                <a:pPr defTabSz="967740">
                  <a:defRPr/>
                </a:pPr>
                <a:endParaRPr lang="zh-CN" altLang="en-US" sz="1900">
                  <a:solidFill>
                    <a:schemeClr val="lt1"/>
                  </a:solidFill>
                </a:endParaRPr>
              </a:p>
            </p:txBody>
          </p:sp>
          <p:grpSp>
            <p:nvGrpSpPr>
              <p:cNvPr id="7" name="组合 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8" name="同心圆 48"/>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67740">
                    <a:defRPr/>
                  </a:pPr>
                  <a:endParaRPr lang="zh-CN" altLang="en-US" sz="1900">
                    <a:solidFill>
                      <a:schemeClr val="tx1"/>
                    </a:solidFill>
                  </a:endParaRPr>
                </a:p>
              </p:txBody>
            </p:sp>
            <p:sp>
              <p:nvSpPr>
                <p:cNvPr id="9" name="同心圆 49"/>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67740">
                    <a:defRPr/>
                  </a:pPr>
                  <a:endParaRPr lang="zh-CN" altLang="en-US" sz="1900">
                    <a:solidFill>
                      <a:schemeClr val="tx1"/>
                    </a:solidFill>
                  </a:endParaRPr>
                </a:p>
              </p:txBody>
            </p:sp>
          </p:grpSp>
        </p:grpSp>
        <p:sp>
          <p:nvSpPr>
            <p:cNvPr id="5" name="文本占位符 3"/>
            <p:cNvSpPr>
              <a:spLocks noChangeArrowheads="1"/>
            </p:cNvSpPr>
            <p:nvPr/>
          </p:nvSpPr>
          <p:spPr bwMode="auto">
            <a:xfrm>
              <a:off x="1424226" y="2284512"/>
              <a:ext cx="1600200" cy="634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2495"/>
              <a:r>
                <a:rPr lang="en-US" altLang="zh-CN" sz="5000" b="1" dirty="0">
                  <a:solidFill>
                    <a:schemeClr val="bg1"/>
                  </a:solidFill>
                  <a:latin typeface="微软雅黑" panose="020B0503020204020204" pitchFamily="34" charset="-122"/>
                  <a:ea typeface="微软雅黑" panose="020B0503020204020204" pitchFamily="34" charset="-122"/>
                  <a:cs typeface="宋体" pitchFamily="2" charset="-122"/>
                </a:rPr>
                <a:t>02</a:t>
              </a:r>
              <a:endParaRPr lang="en-US" altLang="zh-CN" sz="50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0" name="组合 9"/>
          <p:cNvGrpSpPr/>
          <p:nvPr/>
        </p:nvGrpSpPr>
        <p:grpSpPr>
          <a:xfrm>
            <a:off x="11288851" y="2634110"/>
            <a:ext cx="1806297" cy="1589775"/>
            <a:chOff x="686505" y="3160938"/>
            <a:chExt cx="1636825" cy="1440620"/>
          </a:xfrm>
        </p:grpSpPr>
        <p:sp>
          <p:nvSpPr>
            <p:cNvPr id="11"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68" tIns="34284" rIns="68568" bIns="34284" anchor="ctr"/>
            <a:lstStyle/>
            <a:p>
              <a:pPr algn="ctr">
                <a:defRPr/>
              </a:pPr>
              <a:endParaRPr lang="zh-CN" altLang="en-US" sz="1800" kern="0">
                <a:solidFill>
                  <a:prstClr val="white"/>
                </a:solidFill>
                <a:latin typeface="Calibri" panose="020F0502020204030204"/>
              </a:endParaRPr>
            </a:p>
          </p:txBody>
        </p:sp>
        <p:sp>
          <p:nvSpPr>
            <p:cNvPr id="12"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012D86"/>
                </a:gs>
                <a:gs pos="100000">
                  <a:srgbClr val="0E2557"/>
                </a:gs>
              </a:gsLst>
              <a:lin ang="5400000" scaled="0"/>
            </a:gradFill>
            <a:ln w="28575" cap="flat">
              <a:noFill/>
              <a:prstDash val="solid"/>
              <a:miter lim="800000"/>
            </a:ln>
            <a:effectLst>
              <a:innerShdw blurRad="152400" dist="76200" dir="13500000">
                <a:prstClr val="black">
                  <a:alpha val="28000"/>
                </a:prstClr>
              </a:innerShdw>
            </a:effectLst>
          </p:spPr>
          <p:txBody>
            <a:bodyPr lIns="68568" tIns="34284" rIns="68568" bIns="34284"/>
            <a:lstStyle/>
            <a:p>
              <a:pPr>
                <a:defRPr/>
              </a:pPr>
              <a:endParaRPr lang="zh-CN" altLang="en-US" sz="1800"/>
            </a:p>
          </p:txBody>
        </p:sp>
      </p:grpSp>
      <p:grpSp>
        <p:nvGrpSpPr>
          <p:cNvPr id="13" name="组合 12"/>
          <p:cNvGrpSpPr/>
          <p:nvPr/>
        </p:nvGrpSpPr>
        <p:grpSpPr>
          <a:xfrm>
            <a:off x="-903149" y="2634112"/>
            <a:ext cx="1806297" cy="1589775"/>
            <a:chOff x="686505" y="3160938"/>
            <a:chExt cx="1636825" cy="1440620"/>
          </a:xfrm>
        </p:grpSpPr>
        <p:sp>
          <p:nvSpPr>
            <p:cNvPr id="14"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68" tIns="34284" rIns="68568" bIns="34284" anchor="ctr"/>
            <a:lstStyle/>
            <a:p>
              <a:pPr algn="ctr">
                <a:defRPr/>
              </a:pPr>
              <a:endParaRPr lang="zh-CN" altLang="en-US" sz="1800" kern="0">
                <a:solidFill>
                  <a:prstClr val="white"/>
                </a:solidFill>
                <a:latin typeface="Calibri" panose="020F0502020204030204"/>
              </a:endParaRPr>
            </a:p>
          </p:txBody>
        </p:sp>
        <p:sp>
          <p:nvSpPr>
            <p:cNvPr id="15"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012D86"/>
                </a:gs>
                <a:gs pos="100000">
                  <a:srgbClr val="0E2557"/>
                </a:gs>
              </a:gsLst>
              <a:lin ang="5400000" scaled="0"/>
            </a:gradFill>
            <a:ln w="28575" cap="flat">
              <a:noFill/>
              <a:prstDash val="solid"/>
              <a:miter lim="800000"/>
            </a:ln>
            <a:effectLst>
              <a:innerShdw blurRad="152400" dist="76200" dir="13500000">
                <a:prstClr val="black">
                  <a:alpha val="28000"/>
                </a:prstClr>
              </a:innerShdw>
            </a:effectLst>
          </p:spPr>
          <p:txBody>
            <a:bodyPr lIns="68568" tIns="34284" rIns="68568" bIns="34284"/>
            <a:lstStyle/>
            <a:p>
              <a:pPr>
                <a:defRPr/>
              </a:pPr>
              <a:endParaRPr lang="zh-CN" altLang="en-US" sz="1800"/>
            </a:p>
          </p:txBody>
        </p:sp>
      </p:gr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5"/>
          <p:cNvSpPr txBox="1"/>
          <p:nvPr/>
        </p:nvSpPr>
        <p:spPr>
          <a:xfrm>
            <a:off x="2738437" y="600074"/>
            <a:ext cx="6715125" cy="693738"/>
          </a:xfrm>
          <a:prstGeom prst="rect">
            <a:avLst/>
          </a:prstGeom>
          <a:noFill/>
          <a:ln>
            <a:noFill/>
          </a:ln>
        </p:spPr>
        <p:txBody>
          <a:bodyPr anchor="ctr"/>
          <a:lstStyle>
            <a:lvl1pPr marL="228600" indent="-228600" algn="l" defTabSz="914400" rtl="0" eaLnBrk="1" latinLnBrk="0" hangingPunct="1">
              <a:lnSpc>
                <a:spcPct val="90000"/>
              </a:lnSpc>
              <a:spcBef>
                <a:spcPts val="1000"/>
              </a:spcBef>
              <a:buFont typeface="Arial" panose="020B060402020209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marL="0" indent="0" algn="ctr" fontAlgn="auto">
              <a:lnSpc>
                <a:spcPct val="100000"/>
              </a:lnSpc>
              <a:spcBef>
                <a:spcPct val="0"/>
              </a:spcBef>
              <a:spcAft>
                <a:spcPts val="0"/>
              </a:spcAft>
              <a:buNone/>
            </a:pPr>
            <a:r>
              <a:rPr lang="zh-CN" altLang="en-US" sz="3600" b="1" dirty="0">
                <a:solidFill>
                  <a:srgbClr val="002060"/>
                </a:solidFill>
              </a:rPr>
              <a:t>现场验收的</a:t>
            </a:r>
            <a:r>
              <a:rPr lang="zh-CN" altLang="en-US" sz="3600" b="1" dirty="0">
                <a:solidFill>
                  <a:srgbClr val="FF0000"/>
                </a:solidFill>
              </a:rPr>
              <a:t>目的</a:t>
            </a:r>
            <a:endParaRPr lang="zh-CN" altLang="en-US" sz="3600" b="1" dirty="0">
              <a:solidFill>
                <a:srgbClr val="FF0000"/>
              </a:solidFill>
            </a:endParaRPr>
          </a:p>
        </p:txBody>
      </p:sp>
      <p:sp>
        <p:nvSpPr>
          <p:cNvPr id="5" name="矩形 4"/>
          <p:cNvSpPr/>
          <p:nvPr/>
        </p:nvSpPr>
        <p:spPr>
          <a:xfrm>
            <a:off x="983432" y="1355090"/>
            <a:ext cx="10153127" cy="491648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50000"/>
              </a:lnSpc>
              <a:spcBef>
                <a:spcPts val="0"/>
              </a:spcBef>
              <a:spcAft>
                <a:spcPct val="0"/>
              </a:spcAft>
              <a:buClrTx/>
              <a:buSzTx/>
              <a:buFont typeface="Arial" panose="020B0604020202090204" pitchFamily="34" charset="0"/>
              <a:buChar char="•"/>
              <a:defRPr/>
            </a:pPr>
            <a:r>
              <a:rPr lang="zh-CN" altLang="en-US" sz="3600" b="1" dirty="0">
                <a:solidFill>
                  <a:schemeClr val="tx1"/>
                </a:solidFill>
                <a:latin typeface="微软雅黑" panose="020B0503020204020204" pitchFamily="34" charset="-122"/>
                <a:ea typeface="微软雅黑" panose="020B0503020204020204" pitchFamily="34" charset="-122"/>
              </a:rPr>
              <a:t>验收</a:t>
            </a: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材料的</a:t>
            </a:r>
            <a:r>
              <a:rPr kumimoji="0" lang="zh-CN" altLang="en-US"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真实性</a:t>
            </a:r>
            <a:endParaRPr kumimoji="0" lang="zh-CN" altLang="en-US"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ts val="0"/>
              </a:spcBef>
              <a:spcAft>
                <a:spcPct val="0"/>
              </a:spcAft>
              <a:buClrTx/>
              <a:buSzTx/>
              <a:buFont typeface="Arial" panose="020B0604020202090204" pitchFamily="34" charset="0"/>
              <a:buChar char="•"/>
              <a:defRPr/>
            </a:pPr>
            <a:r>
              <a:rPr lang="zh-CN" altLang="en-US" sz="3600" b="1" dirty="0">
                <a:solidFill>
                  <a:schemeClr val="tx1"/>
                </a:solidFill>
                <a:latin typeface="微软雅黑" panose="020B0503020204020204" pitchFamily="34" charset="-122"/>
                <a:ea typeface="微软雅黑" panose="020B0503020204020204" pitchFamily="34" charset="-122"/>
              </a:rPr>
              <a:t>验收</a:t>
            </a: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数据的</a:t>
            </a:r>
            <a:r>
              <a:rPr kumimoji="0" lang="zh-CN" altLang="en-US"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完整性</a:t>
            </a: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和</a:t>
            </a:r>
            <a:r>
              <a:rPr kumimoji="0" lang="zh-CN" altLang="en-US"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溯源性</a:t>
            </a:r>
            <a:endParaRPr kumimoji="0" lang="en-US" altLang="zh-CN"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ts val="0"/>
              </a:spcBef>
              <a:spcAft>
                <a:spcPct val="0"/>
              </a:spcAft>
              <a:buClrTx/>
              <a:buSzTx/>
              <a:buFont typeface="Arial" panose="020B0604020202090204" pitchFamily="34" charset="0"/>
              <a:buChar char="•"/>
              <a:defRPr/>
            </a:pP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考察是否符合</a:t>
            </a:r>
            <a:r>
              <a:rPr lang="zh-CN" altLang="en-US" sz="3600" b="1" dirty="0">
                <a:solidFill>
                  <a:schemeClr val="tx1"/>
                </a:solidFill>
                <a:latin typeface="微软雅黑" panose="020B0503020204020204" pitchFamily="34" charset="-122"/>
                <a:ea typeface="微软雅黑" panose="020B0503020204020204" pitchFamily="34" charset="-122"/>
              </a:rPr>
              <a:t>验收</a:t>
            </a:r>
            <a:r>
              <a:rPr kumimoji="0" lang="zh-CN" altLang="en-US"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基本条件</a:t>
            </a:r>
            <a:endParaRPr kumimoji="0" lang="en-US" altLang="zh-CN"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ts val="0"/>
              </a:spcBef>
              <a:spcAft>
                <a:spcPct val="0"/>
              </a:spcAft>
              <a:buClrTx/>
              <a:buSzTx/>
              <a:buFont typeface="Arial" panose="020B0604020202090204" pitchFamily="34" charset="0"/>
              <a:buChar char="•"/>
              <a:defRPr/>
            </a:pP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流程是否被</a:t>
            </a:r>
            <a:r>
              <a:rPr kumimoji="0" lang="zh-CN" altLang="en-US"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落实</a:t>
            </a:r>
            <a:endParaRPr kumimoji="0" lang="en-US" altLang="zh-CN"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ts val="0"/>
              </a:spcBef>
              <a:spcAft>
                <a:spcPct val="0"/>
              </a:spcAft>
              <a:buClrTx/>
              <a:buSzTx/>
              <a:buFont typeface="Arial" panose="020B0604020202090204" pitchFamily="34" charset="0"/>
              <a:buChar char="•"/>
              <a:defRPr/>
            </a:pP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培训和教育工作是否</a:t>
            </a:r>
            <a:r>
              <a:rPr kumimoji="0" lang="zh-CN" altLang="en-US"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到位</a:t>
            </a:r>
            <a:endParaRPr kumimoji="0" lang="en-US" altLang="zh-CN"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ts val="0"/>
              </a:spcBef>
              <a:spcAft>
                <a:spcPct val="0"/>
              </a:spcAft>
              <a:buClrTx/>
              <a:buSzTx/>
              <a:buFont typeface="Arial" panose="020B0604020202090204" pitchFamily="34" charset="0"/>
              <a:buChar char="•"/>
              <a:defRPr/>
            </a:pP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提出</a:t>
            </a:r>
            <a:r>
              <a:rPr kumimoji="0" lang="zh-CN" altLang="en-US"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改进意见</a:t>
            </a:r>
            <a:endParaRPr kumimoji="0" lang="zh-CN" altLang="en-US" sz="36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副标题 5"/>
          <p:cNvSpPr>
            <a:spLocks noGrp="1"/>
          </p:cNvSpPr>
          <p:nvPr>
            <p:ph type="subTitle" idx="1"/>
          </p:nvPr>
        </p:nvSpPr>
        <p:spPr>
          <a:xfrm>
            <a:off x="3893342" y="1030288"/>
            <a:ext cx="4405313" cy="622300"/>
          </a:xfrm>
          <a:noFill/>
          <a:ln>
            <a:noFill/>
          </a:ln>
        </p:spPr>
        <p:txBody>
          <a:bodyPr anchor="ctr">
            <a:normAutofit lnSpcReduction="10000"/>
          </a:bodyPr>
          <a:lstStyle/>
          <a:p>
            <a:pPr algn="l" eaLnBrk="1" hangingPunct="1">
              <a:lnSpc>
                <a:spcPct val="100000"/>
              </a:lnSpc>
              <a:spcBef>
                <a:spcPct val="0"/>
              </a:spcBef>
              <a:buClrTx/>
              <a:buSzTx/>
            </a:pPr>
            <a:r>
              <a:rPr lang="zh-CN" altLang="en-US" sz="3600" b="1" dirty="0">
                <a:solidFill>
                  <a:srgbClr val="002060"/>
                </a:solidFill>
                <a:latin typeface="微软雅黑" panose="020B0503020204020204" pitchFamily="34" charset="-122"/>
                <a:ea typeface="微软雅黑" panose="020B0503020204020204" pitchFamily="34" charset="-122"/>
              </a:rPr>
              <a:t>现场验收的工作</a:t>
            </a:r>
            <a:r>
              <a:rPr lang="zh-CN" altLang="en-US" sz="3600" b="1" dirty="0">
                <a:solidFill>
                  <a:srgbClr val="FF0000"/>
                </a:solidFill>
                <a:latin typeface="微软雅黑" panose="020B0503020204020204" pitchFamily="34" charset="-122"/>
                <a:ea typeface="微软雅黑" panose="020B0503020204020204" pitchFamily="34" charset="-122"/>
              </a:rPr>
              <a:t>流程</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43011" name="Rectangle 3"/>
          <p:cNvSpPr txBox="1"/>
          <p:nvPr/>
        </p:nvSpPr>
        <p:spPr>
          <a:xfrm>
            <a:off x="1055439" y="1772816"/>
            <a:ext cx="10081121" cy="4608512"/>
          </a:xfrm>
          <a:prstGeom prst="rect">
            <a:avLst/>
          </a:prstGeom>
          <a:noFill/>
          <a:ln w="38100" cap="flat" cmpd="sng">
            <a:solidFill>
              <a:srgbClr val="FF0000"/>
            </a:solidFill>
            <a:prstDash val="solid"/>
            <a:miter/>
            <a:headEnd type="none" w="med" len="med"/>
            <a:tailEnd type="none" w="med" len="med"/>
          </a:ln>
        </p:spPr>
        <p:txBody>
          <a:bodyPr/>
          <a:lstStyle/>
          <a:p>
            <a:pPr eaLnBrk="1" hangingPunct="1">
              <a:spcBef>
                <a:spcPct val="50000"/>
              </a:spcBef>
              <a:buFont typeface="Arial" panose="020B0604020202090204" pitchFamily="34" charset="0"/>
            </a:pPr>
            <a:r>
              <a:rPr lang="zh-CN" altLang="en-US" sz="3600" b="1" dirty="0">
                <a:solidFill>
                  <a:srgbClr val="000000"/>
                </a:solidFill>
                <a:latin typeface="微软雅黑" panose="020B0503020204020204" pitchFamily="34" charset="-122"/>
                <a:ea typeface="微软雅黑" panose="020B0503020204020204" pitchFamily="34" charset="-122"/>
                <a:cs typeface="黑体" charset="0"/>
              </a:rPr>
              <a:t>共分</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四个</a:t>
            </a:r>
            <a:r>
              <a:rPr lang="zh-CN" altLang="en-US" sz="3600" b="1" dirty="0">
                <a:solidFill>
                  <a:srgbClr val="000000"/>
                </a:solidFill>
                <a:latin typeface="微软雅黑" panose="020B0503020204020204" pitchFamily="34" charset="-122"/>
                <a:ea typeface="微软雅黑" panose="020B0503020204020204" pitchFamily="34" charset="-122"/>
                <a:cs typeface="黑体" charset="0"/>
              </a:rPr>
              <a:t>环节</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（共</a:t>
            </a:r>
            <a:r>
              <a:rPr lang="en-US" altLang="zh-CN" sz="3600" b="1" dirty="0">
                <a:solidFill>
                  <a:srgbClr val="FF0000"/>
                </a:solidFill>
                <a:latin typeface="微软雅黑" panose="020B0503020204020204" pitchFamily="34" charset="-122"/>
                <a:ea typeface="微软雅黑" panose="020B0503020204020204" pitchFamily="34" charset="-122"/>
                <a:cs typeface="黑体" charset="0"/>
              </a:rPr>
              <a:t>2</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小时）</a:t>
            </a:r>
            <a:endParaRPr lang="en-US" altLang="zh-CN" sz="3600" b="1" dirty="0">
              <a:solidFill>
                <a:srgbClr val="FF0000"/>
              </a:solidFill>
              <a:latin typeface="微软雅黑" panose="020B0503020204020204" pitchFamily="34" charset="-122"/>
              <a:ea typeface="微软雅黑" panose="020B0503020204020204" pitchFamily="34" charset="-122"/>
              <a:cs typeface="黑体" charset="0"/>
            </a:endParaRPr>
          </a:p>
          <a:p>
            <a:pPr marL="971550" lvl="1" indent="-514350" eaLnBrk="1" hangingPunct="1">
              <a:spcBef>
                <a:spcPts val="2400"/>
              </a:spcBef>
              <a:buFont typeface="Calibri" panose="020F0502020204030204" pitchFamily="34" charset="0"/>
              <a:buAutoNum type="arabicPeriod"/>
            </a:pPr>
            <a:r>
              <a:rPr lang="zh-CN" altLang="en-US" sz="3600" b="1" dirty="0">
                <a:solidFill>
                  <a:srgbClr val="000000"/>
                </a:solidFill>
                <a:latin typeface="微软雅黑" panose="020B0503020204020204" pitchFamily="34" charset="-122"/>
                <a:ea typeface="微软雅黑" panose="020B0503020204020204" pitchFamily="34" charset="-122"/>
                <a:cs typeface="黑体" charset="0"/>
              </a:rPr>
              <a:t>双方会面：介绍情况及提问</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a:t>
            </a:r>
            <a:r>
              <a:rPr lang="en-US" altLang="zh-CN" sz="3600" b="1" dirty="0">
                <a:solidFill>
                  <a:srgbClr val="FF0000"/>
                </a:solidFill>
                <a:latin typeface="微软雅黑" panose="020B0503020204020204" pitchFamily="34" charset="-122"/>
                <a:ea typeface="微软雅黑" panose="020B0503020204020204" pitchFamily="34" charset="-122"/>
                <a:cs typeface="黑体" charset="0"/>
              </a:rPr>
              <a:t>40</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分钟）</a:t>
            </a:r>
            <a:endParaRPr lang="en-US" altLang="zh-CN" sz="3600" b="1" dirty="0">
              <a:solidFill>
                <a:srgbClr val="FF0000"/>
              </a:solidFill>
              <a:latin typeface="微软雅黑" panose="020B0503020204020204" pitchFamily="34" charset="-122"/>
              <a:ea typeface="微软雅黑" panose="020B0503020204020204" pitchFamily="34" charset="-122"/>
              <a:cs typeface="黑体" charset="0"/>
            </a:endParaRPr>
          </a:p>
          <a:p>
            <a:pPr marL="971550" lvl="1" indent="-514350" eaLnBrk="1" hangingPunct="1">
              <a:spcBef>
                <a:spcPct val="50000"/>
              </a:spcBef>
              <a:buFont typeface="Calibri" panose="020F0502020204030204" pitchFamily="34" charset="0"/>
              <a:buAutoNum type="arabicPeriod"/>
            </a:pPr>
            <a:r>
              <a:rPr lang="zh-CN" altLang="en-US" sz="3600" b="1" dirty="0">
                <a:solidFill>
                  <a:srgbClr val="000000"/>
                </a:solidFill>
                <a:latin typeface="微软雅黑" panose="020B0503020204020204" pitchFamily="34" charset="-122"/>
                <a:ea typeface="微软雅黑" panose="020B0503020204020204" pitchFamily="34" charset="-122"/>
                <a:cs typeface="黑体" charset="0"/>
              </a:rPr>
              <a:t>相关文件、数据资料核查</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a:t>
            </a:r>
            <a:r>
              <a:rPr lang="en-US" altLang="zh-CN" sz="3600" b="1" dirty="0">
                <a:solidFill>
                  <a:srgbClr val="FF0000"/>
                </a:solidFill>
                <a:latin typeface="微软雅黑" panose="020B0503020204020204" pitchFamily="34" charset="-122"/>
                <a:ea typeface="微软雅黑" panose="020B0503020204020204" pitchFamily="34" charset="-122"/>
                <a:cs typeface="黑体" charset="0"/>
              </a:rPr>
              <a:t>30</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分钟）</a:t>
            </a:r>
            <a:endParaRPr lang="en-US" altLang="zh-CN" sz="3600" b="1" dirty="0">
              <a:solidFill>
                <a:srgbClr val="FF0000"/>
              </a:solidFill>
              <a:latin typeface="微软雅黑" panose="020B0503020204020204" pitchFamily="34" charset="-122"/>
              <a:ea typeface="微软雅黑" panose="020B0503020204020204" pitchFamily="34" charset="-122"/>
              <a:cs typeface="黑体" charset="0"/>
            </a:endParaRPr>
          </a:p>
          <a:p>
            <a:pPr marL="971550" lvl="1" indent="-514350" eaLnBrk="1" hangingPunct="1">
              <a:spcBef>
                <a:spcPct val="50000"/>
              </a:spcBef>
              <a:buFont typeface="Calibri" panose="020F0502020204030204" pitchFamily="34" charset="0"/>
              <a:buAutoNum type="arabicPeriod"/>
            </a:pPr>
            <a:r>
              <a:rPr lang="zh-CN" altLang="en-US" sz="3600" b="1" dirty="0">
                <a:solidFill>
                  <a:srgbClr val="000000"/>
                </a:solidFill>
                <a:latin typeface="微软雅黑" panose="020B0503020204020204" pitchFamily="34" charset="-122"/>
                <a:ea typeface="微软雅黑" panose="020B0503020204020204" pitchFamily="34" charset="-122"/>
                <a:cs typeface="黑体" charset="0"/>
              </a:rPr>
              <a:t>胸痛救治单元运作情况现场核查</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a:t>
            </a:r>
            <a:r>
              <a:rPr lang="en-US" altLang="zh-CN" sz="3600" b="1" dirty="0">
                <a:solidFill>
                  <a:srgbClr val="FF0000"/>
                </a:solidFill>
                <a:latin typeface="微软雅黑" panose="020B0503020204020204" pitchFamily="34" charset="-122"/>
                <a:ea typeface="微软雅黑" panose="020B0503020204020204" pitchFamily="34" charset="-122"/>
                <a:cs typeface="黑体" charset="0"/>
              </a:rPr>
              <a:t>30</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分钟）</a:t>
            </a:r>
            <a:endParaRPr lang="en-US" altLang="zh-CN" sz="3600" b="1" dirty="0">
              <a:solidFill>
                <a:srgbClr val="000000"/>
              </a:solidFill>
              <a:latin typeface="微软雅黑" panose="020B0503020204020204" pitchFamily="34" charset="-122"/>
              <a:ea typeface="微软雅黑" panose="020B0503020204020204" pitchFamily="34" charset="-122"/>
              <a:cs typeface="黑体" charset="0"/>
            </a:endParaRPr>
          </a:p>
          <a:p>
            <a:pPr marL="971550" lvl="1" indent="-514350" eaLnBrk="1" hangingPunct="1">
              <a:spcBef>
                <a:spcPct val="50000"/>
              </a:spcBef>
              <a:buFont typeface="Calibri" panose="020F0502020204030204" pitchFamily="34" charset="0"/>
              <a:buAutoNum type="arabicPeriod"/>
            </a:pPr>
            <a:r>
              <a:rPr lang="zh-CN" altLang="en-US" sz="3600" b="1" dirty="0">
                <a:solidFill>
                  <a:srgbClr val="000000"/>
                </a:solidFill>
                <a:latin typeface="微软雅黑" panose="020B0503020204020204" pitchFamily="34" charset="-122"/>
                <a:ea typeface="微软雅黑" panose="020B0503020204020204" pitchFamily="34" charset="-122"/>
                <a:cs typeface="黑体" charset="0"/>
              </a:rPr>
              <a:t>汇总分析反馈</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a:t>
            </a:r>
            <a:r>
              <a:rPr lang="en-US" altLang="zh-CN" sz="3600" b="1" dirty="0">
                <a:solidFill>
                  <a:srgbClr val="FF0000"/>
                </a:solidFill>
                <a:latin typeface="微软雅黑" panose="020B0503020204020204" pitchFamily="34" charset="-122"/>
                <a:ea typeface="微软雅黑" panose="020B0503020204020204" pitchFamily="34" charset="-122"/>
                <a:cs typeface="黑体" charset="0"/>
              </a:rPr>
              <a:t>20</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分钟）</a:t>
            </a:r>
            <a:endParaRPr lang="zh-CN" altLang="en-US" sz="3600" b="1" dirty="0">
              <a:solidFill>
                <a:srgbClr val="FF0000"/>
              </a:solidFill>
              <a:latin typeface="微软雅黑" panose="020B0503020204020204" pitchFamily="34" charset="-122"/>
              <a:ea typeface="微软雅黑" panose="020B0503020204020204" pitchFamily="34" charset="-122"/>
              <a:cs typeface="黑体"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3503295" y="2999740"/>
            <a:ext cx="7350125" cy="906915"/>
          </a:xfrm>
          <a:prstGeom prst="rect">
            <a:avLst/>
          </a:prstGeom>
          <a:noFill/>
        </p:spPr>
        <p:txBody>
          <a:bodyPr wrap="square" rtlCol="0">
            <a:spAutoFit/>
          </a:bodyPr>
          <a:lstStyle/>
          <a:p>
            <a:pPr>
              <a:lnSpc>
                <a:spcPct val="150000"/>
              </a:lnSpc>
            </a:pPr>
            <a:r>
              <a:rPr lang="zh-CN" altLang="en-US" sz="400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胸痛救治单元建设的意义</a:t>
            </a:r>
            <a:endParaRPr lang="zh-CN" altLang="en-US" sz="400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1903938" y="2734038"/>
            <a:ext cx="1599706" cy="1521942"/>
            <a:chOff x="1424226" y="1858045"/>
            <a:chExt cx="1600200" cy="1522412"/>
          </a:xfrm>
        </p:grpSpPr>
        <p:grpSp>
          <p:nvGrpSpPr>
            <p:cNvPr id="8" name="组合 35"/>
            <p:cNvGrpSpPr/>
            <p:nvPr/>
          </p:nvGrpSpPr>
          <p:grpSpPr bwMode="auto">
            <a:xfrm>
              <a:off x="1449388" y="1858045"/>
              <a:ext cx="1524000" cy="1522412"/>
              <a:chOff x="3091333" y="1182834"/>
              <a:chExt cx="3298687" cy="3298688"/>
            </a:xfrm>
          </p:grpSpPr>
          <p:sp>
            <p:nvSpPr>
              <p:cNvPr id="10" name="椭圆 9"/>
              <p:cNvSpPr>
                <a:spLocks noChangeArrowheads="1"/>
              </p:cNvSpPr>
              <p:nvPr/>
            </p:nvSpPr>
            <p:spPr bwMode="auto">
              <a:xfrm>
                <a:off x="3453163" y="1539455"/>
                <a:ext cx="2585448" cy="2585448"/>
              </a:xfrm>
              <a:prstGeom prst="ellipse">
                <a:avLst/>
              </a:prstGeom>
              <a:solidFill>
                <a:srgbClr val="00B0F0"/>
              </a:solidFill>
              <a:ln>
                <a:noFill/>
              </a:ln>
              <a:extLst>
                <a:ext uri="{91240B29-F687-4F45-9708-019B960494DF}">
                  <a14:hiddenLine xmlns:a14="http://schemas.microsoft.com/office/drawing/2010/main" w="25400">
                    <a:solidFill>
                      <a:srgbClr val="000000"/>
                    </a:solidFill>
                    <a:round/>
                  </a14:hiddenLine>
                </a:ext>
              </a:extLst>
            </p:spPr>
            <p:txBody>
              <a:bodyPr anchor="ctr"/>
              <a:lstStyle/>
              <a:p>
                <a:pPr defTabSz="967740">
                  <a:lnSpc>
                    <a:spcPct val="150000"/>
                  </a:lnSpc>
                  <a:defRPr/>
                </a:pPr>
                <a:endParaRPr lang="zh-CN" altLang="en-US" sz="1900" dirty="0">
                  <a:solidFill>
                    <a:schemeClr val="l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12" name="同心圆 48"/>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67740">
                    <a:lnSpc>
                      <a:spcPct val="150000"/>
                    </a:lnSpc>
                    <a:defRPr/>
                  </a:pPr>
                  <a:endParaRPr lang="zh-CN" altLang="en-US" sz="1900"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同心圆 49"/>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67740">
                    <a:lnSpc>
                      <a:spcPct val="150000"/>
                    </a:lnSpc>
                    <a:defRPr/>
                  </a:pPr>
                  <a:endParaRPr lang="zh-CN" altLang="en-US" sz="1900"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9" name="文本占位符 3"/>
            <p:cNvSpPr>
              <a:spLocks noChangeArrowheads="1"/>
            </p:cNvSpPr>
            <p:nvPr/>
          </p:nvSpPr>
          <p:spPr bwMode="auto">
            <a:xfrm>
              <a:off x="1424226" y="2284512"/>
              <a:ext cx="1600200" cy="634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2495">
                <a:lnSpc>
                  <a:spcPct val="150000"/>
                </a:lnSpc>
              </a:pPr>
              <a:r>
                <a:rPr lang="en-US" altLang="zh-CN" sz="5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宋体" pitchFamily="2" charset="-122"/>
                </a:rPr>
                <a:t>01</a:t>
              </a:r>
              <a:endParaRPr lang="en-US" altLang="zh-CN" sz="5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宋体" pitchFamily="2" charset="-122"/>
              </a:endParaRPr>
            </a:p>
          </p:txBody>
        </p:sp>
      </p:grpSp>
      <p:grpSp>
        <p:nvGrpSpPr>
          <p:cNvPr id="14" name="组合 13"/>
          <p:cNvGrpSpPr/>
          <p:nvPr/>
        </p:nvGrpSpPr>
        <p:grpSpPr>
          <a:xfrm>
            <a:off x="11288851" y="2634110"/>
            <a:ext cx="1806297" cy="1589775"/>
            <a:chOff x="686505" y="3160938"/>
            <a:chExt cx="1636825" cy="1440620"/>
          </a:xfrm>
        </p:grpSpPr>
        <p:sp>
          <p:nvSpPr>
            <p:cNvPr id="15"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68" tIns="34284" rIns="68568" bIns="34284" anchor="ctr"/>
            <a:lstStyle/>
            <a:p>
              <a:pPr algn="ctr">
                <a:lnSpc>
                  <a:spcPct val="150000"/>
                </a:lnSpc>
                <a:defRPr/>
              </a:pPr>
              <a:endParaRPr lang="zh-CN" altLang="en-US" sz="1800"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012D86"/>
                </a:gs>
                <a:gs pos="100000">
                  <a:srgbClr val="0E2557"/>
                </a:gs>
              </a:gsLst>
              <a:lin ang="5400000" scaled="0"/>
            </a:gradFill>
            <a:ln w="28575" cap="flat">
              <a:noFill/>
              <a:prstDash val="solid"/>
              <a:miter lim="800000"/>
            </a:ln>
            <a:effectLst>
              <a:innerShdw blurRad="152400" dist="76200" dir="13500000">
                <a:prstClr val="black">
                  <a:alpha val="28000"/>
                </a:prstClr>
              </a:innerShdw>
            </a:effectLst>
          </p:spPr>
          <p:txBody>
            <a:bodyPr lIns="68568" tIns="34284" rIns="68568" bIns="34284"/>
            <a:lstStyle/>
            <a:p>
              <a:pPr>
                <a:lnSpc>
                  <a:spcPct val="150000"/>
                </a:lnSpc>
                <a:defRPr/>
              </a:pPr>
              <a:endParaRPr lang="zh-CN" altLang="en-US" sz="18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903149" y="2634112"/>
            <a:ext cx="1806297" cy="1589775"/>
            <a:chOff x="686505" y="3160938"/>
            <a:chExt cx="1636825" cy="1440620"/>
          </a:xfrm>
        </p:grpSpPr>
        <p:sp>
          <p:nvSpPr>
            <p:cNvPr id="18" name="Freeform 5"/>
            <p:cNvSpPr/>
            <p:nvPr/>
          </p:nvSpPr>
          <p:spPr bwMode="auto">
            <a:xfrm>
              <a:off x="686505" y="3160938"/>
              <a:ext cx="1636825" cy="144062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68" tIns="34284" rIns="68568" bIns="34284" anchor="ctr"/>
            <a:lstStyle/>
            <a:p>
              <a:pPr algn="ctr">
                <a:lnSpc>
                  <a:spcPct val="150000"/>
                </a:lnSpc>
                <a:defRPr/>
              </a:pPr>
              <a:endParaRPr lang="zh-CN" altLang="en-US" sz="1800"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Freeform 5"/>
            <p:cNvSpPr/>
            <p:nvPr/>
          </p:nvSpPr>
          <p:spPr bwMode="auto">
            <a:xfrm>
              <a:off x="789391" y="3251491"/>
              <a:ext cx="1431052" cy="12595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012D86"/>
                </a:gs>
                <a:gs pos="100000">
                  <a:srgbClr val="0E2557"/>
                </a:gs>
              </a:gsLst>
              <a:lin ang="5400000" scaled="0"/>
            </a:gradFill>
            <a:ln w="28575" cap="flat">
              <a:noFill/>
              <a:prstDash val="solid"/>
              <a:miter lim="800000"/>
            </a:ln>
            <a:effectLst>
              <a:innerShdw blurRad="152400" dist="76200" dir="13500000">
                <a:prstClr val="black">
                  <a:alpha val="28000"/>
                </a:prstClr>
              </a:innerShdw>
            </a:effectLst>
          </p:spPr>
          <p:txBody>
            <a:bodyPr lIns="68568" tIns="34284" rIns="68568" bIns="34284"/>
            <a:lstStyle/>
            <a:p>
              <a:pPr>
                <a:lnSpc>
                  <a:spcPct val="150000"/>
                </a:lnSpc>
                <a:defRPr/>
              </a:pPr>
              <a:endParaRPr lang="zh-CN" altLang="en-US" sz="18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副标题 5"/>
          <p:cNvSpPr>
            <a:spLocks noGrp="1"/>
          </p:cNvSpPr>
          <p:nvPr>
            <p:ph type="subTitle" idx="1"/>
          </p:nvPr>
        </p:nvSpPr>
        <p:spPr>
          <a:xfrm>
            <a:off x="2738437" y="646114"/>
            <a:ext cx="6715125" cy="622300"/>
          </a:xfrm>
          <a:noFill/>
          <a:ln>
            <a:noFill/>
          </a:ln>
        </p:spPr>
        <p:txBody>
          <a:bodyPr anchor="ctr">
            <a:normAutofit lnSpcReduction="10000"/>
          </a:bodyPr>
          <a:lstStyle/>
          <a:p>
            <a:pPr eaLnBrk="1" hangingPunct="1">
              <a:lnSpc>
                <a:spcPct val="100000"/>
              </a:lnSpc>
              <a:spcBef>
                <a:spcPct val="0"/>
              </a:spcBef>
              <a:buClrTx/>
              <a:buSzTx/>
            </a:pPr>
            <a:r>
              <a:rPr lang="zh-CN" altLang="en-US" sz="3600" b="1" dirty="0">
                <a:solidFill>
                  <a:srgbClr val="002060"/>
                </a:solidFill>
                <a:latin typeface="微软雅黑" panose="020B0503020204020204" pitchFamily="34" charset="-122"/>
                <a:ea typeface="微软雅黑" panose="020B0503020204020204" pitchFamily="34" charset="-122"/>
              </a:rPr>
              <a:t>关于验收结论</a:t>
            </a:r>
            <a:endParaRPr lang="zh-CN" altLang="en-US" sz="3600" b="1" dirty="0">
              <a:solidFill>
                <a:srgbClr val="002060"/>
              </a:solidFill>
              <a:latin typeface="微软雅黑" panose="020B0503020204020204" pitchFamily="34" charset="-122"/>
              <a:ea typeface="微软雅黑" panose="020B0503020204020204" pitchFamily="34" charset="-122"/>
            </a:endParaRPr>
          </a:p>
        </p:txBody>
      </p:sp>
      <p:sp>
        <p:nvSpPr>
          <p:cNvPr id="44035" name="Rectangle 3"/>
          <p:cNvSpPr txBox="1"/>
          <p:nvPr/>
        </p:nvSpPr>
        <p:spPr>
          <a:xfrm>
            <a:off x="875420" y="1610704"/>
            <a:ext cx="10441160" cy="4601182"/>
          </a:xfrm>
          <a:prstGeom prst="rect">
            <a:avLst/>
          </a:prstGeom>
          <a:noFill/>
          <a:ln w="38100" cap="flat" cmpd="sng">
            <a:solidFill>
              <a:srgbClr val="FF0000"/>
            </a:solidFill>
            <a:prstDash val="solid"/>
            <a:miter/>
            <a:headEnd type="none" w="med" len="med"/>
            <a:tailEnd type="none" w="med" len="med"/>
          </a:ln>
        </p:spPr>
        <p:txBody>
          <a:bodyPr numCol="1"/>
          <a:lstStyle/>
          <a:p>
            <a:pPr eaLnBrk="1" hangingPunct="1">
              <a:lnSpc>
                <a:spcPts val="2000"/>
              </a:lnSpc>
              <a:spcBef>
                <a:spcPts val="0"/>
              </a:spcBef>
              <a:spcAft>
                <a:spcPts val="0"/>
              </a:spcAft>
            </a:pPr>
            <a:endParaRPr lang="en-US"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457200" indent="-457200" eaLnBrk="1" hangingPunct="1">
              <a:lnSpc>
                <a:spcPts val="3500"/>
              </a:lnSpc>
              <a:spcBef>
                <a:spcPts val="1800"/>
              </a:spcBef>
              <a:spcAft>
                <a:spcPts val="1800"/>
              </a:spcAft>
              <a:buFont typeface="Wingdings" panose="05000000000000000000" pitchFamily="2" charset="2"/>
              <a:buChar char="Ø"/>
            </a:pPr>
            <a:r>
              <a:rPr lang="zh-CN" altLang="en-US" sz="3600" b="1" dirty="0">
                <a:solidFill>
                  <a:srgbClr val="000000"/>
                </a:solidFill>
                <a:latin typeface="微软雅黑" panose="020B0503020204020204" pitchFamily="34" charset="-122"/>
                <a:ea typeface="微软雅黑" panose="020B0503020204020204" pitchFamily="34" charset="-122"/>
                <a:cs typeface="黑体" charset="0"/>
              </a:rPr>
              <a:t>现场验收只是救治单元评估验收的环节之一，不做最终结论</a:t>
            </a:r>
            <a:endParaRPr lang="en-US" altLang="zh-CN" sz="3600" b="1" dirty="0">
              <a:solidFill>
                <a:srgbClr val="000000"/>
              </a:solidFill>
              <a:latin typeface="微软雅黑" panose="020B0503020204020204" pitchFamily="34" charset="-122"/>
              <a:ea typeface="微软雅黑" panose="020B0503020204020204" pitchFamily="34" charset="-122"/>
              <a:cs typeface="黑体" charset="0"/>
            </a:endParaRPr>
          </a:p>
          <a:p>
            <a:pPr marL="457200" indent="-457200" eaLnBrk="1" hangingPunct="1">
              <a:lnSpc>
                <a:spcPts val="3500"/>
              </a:lnSpc>
              <a:spcBef>
                <a:spcPts val="1800"/>
              </a:spcBef>
              <a:spcAft>
                <a:spcPts val="1800"/>
              </a:spcAft>
              <a:buFont typeface="Wingdings" panose="05000000000000000000" pitchFamily="2" charset="2"/>
              <a:buChar char="Ø"/>
            </a:pPr>
            <a:r>
              <a:rPr lang="zh-CN" altLang="en-US" sz="3600" b="1" dirty="0">
                <a:solidFill>
                  <a:srgbClr val="000000"/>
                </a:solidFill>
                <a:latin typeface="微软雅黑" panose="020B0503020204020204" pitchFamily="34" charset="-122"/>
                <a:ea typeface="微软雅黑" panose="020B0503020204020204" pitchFamily="34" charset="-122"/>
                <a:cs typeface="黑体" charset="0"/>
              </a:rPr>
              <a:t>择期召开</a:t>
            </a:r>
            <a:r>
              <a:rPr lang="zh-CN" altLang="en-US" sz="3600" b="1" dirty="0">
                <a:solidFill>
                  <a:srgbClr val="FF0000"/>
                </a:solidFill>
                <a:latin typeface="微软雅黑" panose="020B0503020204020204" pitchFamily="34" charset="-122"/>
                <a:ea typeface="微软雅黑" panose="020B0503020204020204" pitchFamily="34" charset="-122"/>
                <a:cs typeface="黑体" charset="0"/>
              </a:rPr>
              <a:t>地级市胸痛中心联盟会议并投票表决</a:t>
            </a:r>
            <a:r>
              <a:rPr lang="zh-CN" altLang="en-US" sz="3600" b="1" dirty="0">
                <a:solidFill>
                  <a:srgbClr val="000000"/>
                </a:solidFill>
                <a:latin typeface="微软雅黑" panose="020B0503020204020204" pitchFamily="34" charset="-122"/>
                <a:ea typeface="微软雅黑" panose="020B0503020204020204" pitchFamily="34" charset="-122"/>
                <a:cs typeface="黑体" charset="0"/>
              </a:rPr>
              <a:t>，待最后审定后，正式通知申请单位，并在卫健委文件中公布和胸痛中心执行委员会备案</a:t>
            </a:r>
            <a:endParaRPr lang="zh-CN" altLang="en-US" sz="3600" b="1" dirty="0">
              <a:solidFill>
                <a:srgbClr val="000000"/>
              </a:solidFill>
              <a:latin typeface="微软雅黑" panose="020B0503020204020204" pitchFamily="34" charset="-122"/>
              <a:ea typeface="微软雅黑" panose="020B0503020204020204" pitchFamily="34" charset="-122"/>
              <a:cs typeface="黑体" charset="0"/>
            </a:endParaRPr>
          </a:p>
          <a:p>
            <a:pPr marL="457200" indent="-457200" eaLnBrk="1" hangingPunct="1">
              <a:lnSpc>
                <a:spcPts val="3500"/>
              </a:lnSpc>
              <a:spcBef>
                <a:spcPts val="1800"/>
              </a:spcBef>
              <a:spcAft>
                <a:spcPts val="1800"/>
              </a:spcAft>
              <a:buFont typeface="Wingdings" panose="05000000000000000000" pitchFamily="2" charset="2"/>
              <a:buChar char="Ø"/>
            </a:pPr>
            <a:r>
              <a:rPr lang="zh-CN" altLang="en-US" sz="3600" b="1" dirty="0">
                <a:solidFill>
                  <a:srgbClr val="000000"/>
                </a:solidFill>
                <a:latin typeface="微软雅黑" panose="020B0503020204020204" pitchFamily="34" charset="-122"/>
                <a:ea typeface="微软雅黑" panose="020B0503020204020204" pitchFamily="34" charset="-122"/>
                <a:cs typeface="黑体" charset="0"/>
              </a:rPr>
              <a:t>验收有效期</a:t>
            </a:r>
            <a:r>
              <a:rPr lang="en-US" altLang="zh-CN" sz="3600" b="1" dirty="0">
                <a:solidFill>
                  <a:srgbClr val="000000"/>
                </a:solidFill>
                <a:latin typeface="微软雅黑" panose="020B0503020204020204" pitchFamily="34" charset="-122"/>
                <a:ea typeface="微软雅黑" panose="020B0503020204020204" pitchFamily="34" charset="-122"/>
                <a:cs typeface="黑体" charset="0"/>
              </a:rPr>
              <a:t>3</a:t>
            </a:r>
            <a:r>
              <a:rPr lang="zh-CN" altLang="en-US" sz="3600" b="1" dirty="0">
                <a:solidFill>
                  <a:srgbClr val="000000"/>
                </a:solidFill>
                <a:latin typeface="微软雅黑" panose="020B0503020204020204" pitchFamily="34" charset="-122"/>
                <a:ea typeface="微软雅黑" panose="020B0503020204020204" pitchFamily="34" charset="-122"/>
                <a:cs typeface="黑体" charset="0"/>
              </a:rPr>
              <a:t>年</a:t>
            </a:r>
            <a:endParaRPr lang="en-US" altLang="zh-CN" sz="3600" b="1" dirty="0">
              <a:solidFill>
                <a:srgbClr val="000000"/>
              </a:solidFill>
              <a:latin typeface="微软雅黑" panose="020B0503020204020204" pitchFamily="34" charset="-122"/>
              <a:ea typeface="微软雅黑" panose="020B0503020204020204" pitchFamily="34" charset="-122"/>
              <a:cs typeface="黑体"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Rectangle 3"/>
          <p:cNvSpPr>
            <a:spLocks noChangeArrowheads="1"/>
          </p:cNvSpPr>
          <p:nvPr/>
        </p:nvSpPr>
        <p:spPr bwMode="auto">
          <a:xfrm>
            <a:off x="3777720" y="4204599"/>
            <a:ext cx="5112173" cy="1303177"/>
          </a:xfrm>
          <a:prstGeom prst="rect">
            <a:avLst/>
          </a:prstGeom>
          <a:noFill/>
          <a:ln>
            <a:noFill/>
          </a:ln>
          <a:effectLst>
            <a:outerShdw dist="107763" dir="189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90204" pitchFamily="34" charset="0"/>
                <a:ea typeface="宋体" pitchFamily="2" charset="-122"/>
              </a:defRPr>
            </a:lvl1pPr>
            <a:lvl2pPr marL="742950" indent="-285750">
              <a:spcBef>
                <a:spcPct val="20000"/>
              </a:spcBef>
              <a:buChar char="–"/>
              <a:defRPr sz="2800">
                <a:solidFill>
                  <a:schemeClr val="tx1"/>
                </a:solidFill>
                <a:latin typeface="Arial" panose="020B0604020202090204" pitchFamily="34" charset="0"/>
                <a:ea typeface="宋体" pitchFamily="2" charset="-122"/>
              </a:defRPr>
            </a:lvl2pPr>
            <a:lvl3pPr marL="1143000" indent="-228600">
              <a:spcBef>
                <a:spcPct val="20000"/>
              </a:spcBef>
              <a:buChar char="•"/>
              <a:defRPr sz="2400">
                <a:solidFill>
                  <a:schemeClr val="tx1"/>
                </a:solidFill>
                <a:latin typeface="Arial" panose="020B0604020202090204" pitchFamily="34" charset="0"/>
                <a:ea typeface="宋体" pitchFamily="2" charset="-122"/>
              </a:defRPr>
            </a:lvl3pPr>
            <a:lvl4pPr marL="1600200" indent="-228600">
              <a:spcBef>
                <a:spcPct val="20000"/>
              </a:spcBef>
              <a:buChar char="–"/>
              <a:defRPr sz="2000">
                <a:solidFill>
                  <a:schemeClr val="tx1"/>
                </a:solidFill>
                <a:latin typeface="Arial" panose="020B0604020202090204" pitchFamily="34" charset="0"/>
                <a:ea typeface="宋体" pitchFamily="2" charset="-122"/>
              </a:defRPr>
            </a:lvl4pPr>
            <a:lvl5pPr marL="2057400" indent="-228600">
              <a:spcBef>
                <a:spcPct val="20000"/>
              </a:spcBef>
              <a:buChar char="»"/>
              <a:defRPr sz="2000">
                <a:solidFill>
                  <a:schemeClr val="tx1"/>
                </a:solidFill>
                <a:latin typeface="Arial" panose="020B0604020202090204"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90204"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90204"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90204"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90204" pitchFamily="34" charset="0"/>
                <a:ea typeface="宋体" pitchFamily="2" charset="-122"/>
              </a:defRPr>
            </a:lvl9pPr>
          </a:lstStyle>
          <a:p>
            <a:pPr algn="ctr" eaLnBrk="1" hangingPunct="1">
              <a:lnSpc>
                <a:spcPct val="95000"/>
              </a:lnSpc>
              <a:spcBef>
                <a:spcPct val="15000"/>
              </a:spcBef>
              <a:buClr>
                <a:schemeClr val="tx2"/>
              </a:buClr>
              <a:buSzPct val="110000"/>
              <a:buFontTx/>
              <a:buNone/>
            </a:pPr>
            <a:r>
              <a:rPr lang="zh-CN" altLang="en-US" sz="8175" dirty="0">
                <a:solidFill>
                  <a:srgbClr val="FF0000"/>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谢谢！</a:t>
            </a:r>
            <a:endParaRPr lang="zh-CN" altLang="en-US" sz="8175" dirty="0">
              <a:solidFill>
                <a:srgbClr val="FF0000"/>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endParaRPr>
          </a:p>
        </p:txBody>
      </p:sp>
      <p:pic>
        <p:nvPicPr>
          <p:cNvPr id="2" name="图片 1"/>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tretch>
            <a:fillRect/>
          </a:stretch>
        </p:blipFill>
        <p:spPr>
          <a:xfrm>
            <a:off x="3287395" y="1845310"/>
            <a:ext cx="2271395" cy="2110105"/>
          </a:xfrm>
          <a:prstGeom prst="rect">
            <a:avLst/>
          </a:prstGeom>
        </p:spPr>
      </p:pic>
      <p:pic>
        <p:nvPicPr>
          <p:cNvPr id="6" name="图片 5" descr="C:\Users\CCA\Desktop\胸痛中心总部.jpg胸痛中心总部"/>
          <p:cNvPicPr>
            <a:picLocks noChangeAspect="1"/>
          </p:cNvPicPr>
          <p:nvPr>
            <p:custDataLst>
              <p:tags r:id="rId4"/>
            </p:custDataLst>
          </p:nvPr>
        </p:nvPicPr>
        <p:blipFill>
          <a:blip r:embed="rId5"/>
          <a:srcRect l="21" t="14119" r="-21" b="14119"/>
          <a:stretch>
            <a:fillRect/>
          </a:stretch>
        </p:blipFill>
        <p:spPr>
          <a:xfrm>
            <a:off x="6431280" y="2101215"/>
            <a:ext cx="1875155" cy="1753870"/>
          </a:xfrm>
          <a:prstGeom prst="rect">
            <a:avLst/>
          </a:prstGeom>
          <a:ln w="28575" cmpd="sng">
            <a:solidFill>
              <a:schemeClr val="accent1">
                <a:shade val="50000"/>
              </a:schemeClr>
            </a:solidFill>
            <a:prstDash val="solid"/>
          </a:ln>
        </p:spPr>
      </p:pic>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87" name="文本框 86"/>
          <p:cNvSpPr txBox="1"/>
          <p:nvPr/>
        </p:nvSpPr>
        <p:spPr>
          <a:xfrm>
            <a:off x="2197650" y="5953568"/>
            <a:ext cx="3634014" cy="27559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rPr>
              <a:t>1990~2020</a:t>
            </a:r>
            <a:r>
              <a:rPr kumimoji="0" lang="zh-CN" altLang="en-US" sz="1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rPr>
              <a:t>年中国城乡居民心血管病死亡率变化</a:t>
            </a:r>
            <a:endParaRPr kumimoji="0" lang="zh-CN" altLang="en-US" sz="1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endParaRPr>
          </a:p>
        </p:txBody>
      </p:sp>
      <p:sp>
        <p:nvSpPr>
          <p:cNvPr id="88" name="文本框 87"/>
          <p:cNvSpPr txBox="1"/>
          <p:nvPr/>
        </p:nvSpPr>
        <p:spPr>
          <a:xfrm>
            <a:off x="6941779" y="5953568"/>
            <a:ext cx="3903106" cy="27559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rPr>
              <a:t>2002~2018</a:t>
            </a:r>
            <a:r>
              <a:rPr kumimoji="0" lang="zh-CN" altLang="en-US" sz="1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rPr>
              <a:t>年中国城乡地区急性心梗死亡率变化趋势</a:t>
            </a:r>
            <a:endParaRPr kumimoji="0" lang="zh-CN" altLang="en-US" sz="1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endParaRPr>
          </a:p>
        </p:txBody>
      </p:sp>
      <p:sp>
        <p:nvSpPr>
          <p:cNvPr id="89" name="Footer Placeholder 2"/>
          <p:cNvSpPr>
            <a:spLocks noGrp="1"/>
          </p:cNvSpPr>
          <p:nvPr/>
        </p:nvSpPr>
        <p:spPr>
          <a:xfrm>
            <a:off x="8103633" y="6164720"/>
            <a:ext cx="2895749" cy="356253"/>
          </a:xfrm>
          <a:prstGeom prst="rect">
            <a:avLst/>
          </a:prstGeom>
        </p:spPr>
        <p:txBody>
          <a:bodyPr vert="horz" lIns="91443" tIns="45721" rIns="91443" bIns="45721" rtlCol="0" anchor="ctr"/>
          <a:lstStyle>
            <a:defPPr>
              <a:defRPr lang="en-US"/>
            </a:defPPr>
            <a:lvl1pPr marL="0" algn="ctr" defTabSz="914400" rtl="0" eaLnBrk="1" fontAlgn="auto" latinLnBrk="0" hangingPunct="1">
              <a:spcBef>
                <a:spcPts val="0"/>
              </a:spcBef>
              <a:spcAft>
                <a:spcPts val="0"/>
              </a:spcAft>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55"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rPr>
              <a:t>数据来源</a:t>
            </a:r>
            <a:r>
              <a:rPr kumimoji="0" lang="en-US" altLang="zh-CN" sz="1055"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rPr>
              <a:t>: </a:t>
            </a:r>
            <a:r>
              <a:rPr kumimoji="0" lang="zh-CN" altLang="zh-CN" sz="1055"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rPr>
              <a:t>《中国心血管病报告</a:t>
            </a:r>
            <a:r>
              <a:rPr kumimoji="0" lang="en-US" altLang="zh-CN" sz="1055"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rPr>
              <a:t>2020</a:t>
            </a:r>
            <a:r>
              <a:rPr kumimoji="0" lang="zh-CN" altLang="en-US" sz="1055"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rPr>
              <a:t>》</a:t>
            </a:r>
            <a:endParaRPr kumimoji="0" lang="zh-CN" altLang="en-US" sz="1055"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endParaRPr>
          </a:p>
        </p:txBody>
      </p:sp>
      <p:sp>
        <p:nvSpPr>
          <p:cNvPr id="90" name="标题 1"/>
          <p:cNvSpPr txBox="1"/>
          <p:nvPr/>
        </p:nvSpPr>
        <p:spPr>
          <a:xfrm>
            <a:off x="2475499" y="4165"/>
            <a:ext cx="7966211" cy="698536"/>
          </a:xfrm>
          <a:prstGeom prst="rect">
            <a:avLst/>
          </a:prstGeom>
        </p:spPr>
        <p:txBody>
          <a:bodyPr>
            <a:noAutofit/>
          </a:bodyPr>
          <a:lstStyle>
            <a:lvl1pPr algn="l" defTabSz="914400" rtl="0" eaLnBrk="1" latinLnBrk="0" hangingPunct="1">
              <a:lnSpc>
                <a:spcPct val="90000"/>
              </a:lnSpc>
              <a:spcBef>
                <a:spcPct val="0"/>
              </a:spcBef>
              <a:buNone/>
              <a:defRPr sz="3600" kern="1200">
                <a:solidFill>
                  <a:schemeClr val="tx1"/>
                </a:solidFill>
                <a:latin typeface="微软雅黑" panose="020B0503020204020204" pitchFamily="34" charset="-122"/>
                <a:ea typeface="微软雅黑" panose="020B0503020204020204" pitchFamily="34" charset="-122"/>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cs typeface="+mj-cs"/>
            </a:endParaRPr>
          </a:p>
        </p:txBody>
      </p:sp>
      <p:sp>
        <p:nvSpPr>
          <p:cNvPr id="91" name="文本框 90"/>
          <p:cNvSpPr txBox="1"/>
          <p:nvPr/>
        </p:nvSpPr>
        <p:spPr>
          <a:xfrm>
            <a:off x="3171825" y="460375"/>
            <a:ext cx="6242050" cy="1076325"/>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200"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我国心血管疾病防治的形势严峻</a:t>
            </a:r>
            <a:endParaRPr kumimoji="0" lang="en-US" altLang="zh-CN" sz="3200"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20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乡村</a:t>
            </a:r>
            <a:r>
              <a:rPr kumimoji="0" lang="zh-CN" altLang="en-US" sz="3200"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是心血管病救治的主战场</a:t>
            </a:r>
            <a:endParaRPr kumimoji="0" lang="zh-CN" altLang="en-US" sz="3200"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92" name="文本框 102"/>
          <p:cNvSpPr txBox="1"/>
          <p:nvPr/>
        </p:nvSpPr>
        <p:spPr>
          <a:xfrm>
            <a:off x="7142315" y="2102012"/>
            <a:ext cx="3391020" cy="583565"/>
          </a:xfrm>
          <a:prstGeom prst="rect">
            <a:avLst/>
          </a:prstGeom>
          <a:noFill/>
          <a:ln w="9525">
            <a:noFill/>
          </a:ln>
        </p:spPr>
        <p:txBody>
          <a:bodyPr wrap="square" anchor="t">
            <a:spAutoFit/>
          </a:bodyPr>
          <a:lstStyle/>
          <a:p>
            <a:pPr marL="0" marR="0" lvl="0" indent="0" algn="ctr" defTabSz="457200" rtl="0" eaLnBrk="0" fontAlgn="auto" latinLnBrk="0" hangingPunct="0">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全国心血管疾病的发病率和死亡率持续升高，</a:t>
            </a:r>
            <a:r>
              <a:rPr kumimoji="0" lang="zh-CN" altLang="en-US" sz="160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农村高于城市</a:t>
            </a:r>
            <a:endParaRPr kumimoji="0" lang="zh-CN" altLang="en-US" sz="160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nvGrpSpPr>
          <p:cNvPr id="93" name="Group 127"/>
          <p:cNvGrpSpPr/>
          <p:nvPr/>
        </p:nvGrpSpPr>
        <p:grpSpPr>
          <a:xfrm>
            <a:off x="2198285" y="1661632"/>
            <a:ext cx="4156351" cy="1198225"/>
            <a:chOff x="425083" y="4702070"/>
            <a:chExt cx="3967164" cy="1169641"/>
          </a:xfrm>
        </p:grpSpPr>
        <p:sp>
          <p:nvSpPr>
            <p:cNvPr id="94" name="直接连接符 15"/>
            <p:cNvSpPr/>
            <p:nvPr/>
          </p:nvSpPr>
          <p:spPr>
            <a:xfrm>
              <a:off x="425083" y="5510436"/>
              <a:ext cx="3759200" cy="0"/>
            </a:xfrm>
            <a:prstGeom prst="line">
              <a:avLst/>
            </a:prstGeom>
            <a:ln w="9525" cap="flat" cmpd="sng">
              <a:solidFill>
                <a:srgbClr val="BFBFBF"/>
              </a:solidFill>
              <a:prstDash val="solid"/>
              <a:bevel/>
              <a:headEnd type="none" w="med" len="med"/>
              <a:tailEnd type="none" w="med" len="med"/>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FF0000"/>
                </a:solidFill>
                <a:effectLst/>
                <a:uLnTx/>
                <a:uFillTx/>
                <a:latin typeface="Calibri" panose="020F0502020204030204"/>
                <a:ea typeface="等线" panose="02010600030101010101" charset="-122"/>
                <a:cs typeface="+mn-cs"/>
              </a:endParaRPr>
            </a:p>
          </p:txBody>
        </p:sp>
        <p:sp>
          <p:nvSpPr>
            <p:cNvPr id="95" name="TextBox 22"/>
            <p:cNvSpPr/>
            <p:nvPr/>
          </p:nvSpPr>
          <p:spPr>
            <a:xfrm>
              <a:off x="2317384" y="4702070"/>
              <a:ext cx="2074863" cy="750021"/>
            </a:xfrm>
            <a:prstGeom prst="rect">
              <a:avLst/>
            </a:prstGeom>
            <a:noFill/>
            <a:ln w="9525">
              <a:noFill/>
              <a:miter/>
            </a:ln>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en-US" sz="4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sym typeface="Impact" panose="020B0806030902050204" pitchFamily="34" charset="0"/>
                </a:rPr>
                <a:t>2260</a:t>
              </a:r>
              <a:r>
                <a:rPr kumimoji="0" lang="zh-CN" altLang="en-US"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sym typeface="Impact" panose="020B0806030902050204" pitchFamily="34" charset="0"/>
                </a:rPr>
                <a:t>万</a:t>
              </a:r>
              <a:endParaRPr kumimoji="0" lang="zh-CN" altLang="en-US"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sym typeface="Impact" panose="020B0806030902050204" pitchFamily="34" charset="0"/>
              </a:endParaRPr>
            </a:p>
          </p:txBody>
        </p:sp>
        <p:sp>
          <p:nvSpPr>
            <p:cNvPr id="96" name="TextBox 29"/>
            <p:cNvSpPr/>
            <p:nvPr/>
          </p:nvSpPr>
          <p:spPr>
            <a:xfrm>
              <a:off x="459691" y="5572322"/>
              <a:ext cx="3828908" cy="299389"/>
            </a:xfrm>
            <a:prstGeom prst="rect">
              <a:avLst/>
            </a:prstGeom>
            <a:noFill/>
            <a:ln w="9525">
              <a:noFill/>
              <a:miter/>
            </a:ln>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sym typeface="Impact" panose="020B0806030902050204" pitchFamily="34" charset="0"/>
                </a:rPr>
                <a:t>2030</a:t>
              </a:r>
              <a:r>
                <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sym typeface="Impact" panose="020B0806030902050204" pitchFamily="34" charset="0"/>
                </a:rPr>
                <a:t>年预计有</a:t>
              </a:r>
              <a:r>
                <a:rPr kumimoji="0" lang="en-US" altLang="zh-CN"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sym typeface="Impact" panose="020B0806030902050204" pitchFamily="34" charset="0"/>
                </a:rPr>
                <a:t>2260</a:t>
              </a:r>
              <a:r>
                <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sym typeface="Impact" panose="020B0806030902050204" pitchFamily="34" charset="0"/>
                </a:rPr>
                <a:t>万心肌梗死患者</a:t>
              </a: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黑体" panose="02010609060101010101" pitchFamily="49" charset="-122"/>
                <a:sym typeface="Impact" panose="020B0806030902050204" pitchFamily="34" charset="0"/>
              </a:endParaRPr>
            </a:p>
          </p:txBody>
        </p:sp>
        <p:grpSp>
          <p:nvGrpSpPr>
            <p:cNvPr id="97" name="组合 27"/>
            <p:cNvGrpSpPr/>
            <p:nvPr/>
          </p:nvGrpSpPr>
          <p:grpSpPr>
            <a:xfrm>
              <a:off x="485409" y="4861149"/>
              <a:ext cx="1838325" cy="523875"/>
              <a:chOff x="7843" y="3753"/>
              <a:chExt cx="5927" cy="2205"/>
            </a:xfrm>
          </p:grpSpPr>
          <p:grpSp>
            <p:nvGrpSpPr>
              <p:cNvPr id="98" name="组合 5205"/>
              <p:cNvGrpSpPr/>
              <p:nvPr/>
            </p:nvGrpSpPr>
            <p:grpSpPr>
              <a:xfrm>
                <a:off x="7843" y="3753"/>
                <a:ext cx="400" cy="1042"/>
                <a:chOff x="0" y="0"/>
                <a:chExt cx="254184" cy="661839"/>
              </a:xfrm>
            </p:grpSpPr>
            <p:sp>
              <p:nvSpPr>
                <p:cNvPr id="168" name="Freeform 18"/>
                <p:cNvSpPr/>
                <p:nvPr/>
              </p:nvSpPr>
              <p:spPr>
                <a:xfrm>
                  <a:off x="0" y="119899"/>
                  <a:ext cx="254184" cy="541940"/>
                </a:xfrm>
                <a:custGeom>
                  <a:avLst/>
                  <a:gdLst>
                    <a:gd name="txL" fmla="*/ 0 w 106"/>
                    <a:gd name="txT" fmla="*/ 0 h 226"/>
                    <a:gd name="txR" fmla="*/ 106 w 106"/>
                    <a:gd name="txB" fmla="*/ 226 h 226"/>
                  </a:gdLst>
                  <a:ahLst/>
                  <a:cxnLst>
                    <a:cxn ang="0">
                      <a:pos x="106" y="20"/>
                    </a:cxn>
                    <a:cxn ang="0">
                      <a:pos x="106" y="20"/>
                    </a:cxn>
                    <a:cxn ang="0">
                      <a:pos x="104" y="12"/>
                    </a:cxn>
                    <a:cxn ang="0">
                      <a:pos x="98" y="6"/>
                    </a:cxn>
                    <a:cxn ang="0">
                      <a:pos x="90" y="2"/>
                    </a:cxn>
                    <a:cxn ang="0">
                      <a:pos x="82" y="0"/>
                    </a:cxn>
                    <a:cxn ang="0">
                      <a:pos x="24" y="0"/>
                    </a:cxn>
                    <a:cxn ang="0">
                      <a:pos x="14" y="2"/>
                    </a:cxn>
                    <a:cxn ang="0">
                      <a:pos x="8" y="6"/>
                    </a:cxn>
                    <a:cxn ang="0">
                      <a:pos x="2" y="12"/>
                    </a:cxn>
                    <a:cxn ang="0">
                      <a:pos x="0" y="20"/>
                    </a:cxn>
                    <a:cxn ang="0">
                      <a:pos x="0" y="22"/>
                    </a:cxn>
                    <a:cxn ang="0">
                      <a:pos x="0" y="106"/>
                    </a:cxn>
                    <a:cxn ang="0">
                      <a:pos x="0" y="108"/>
                    </a:cxn>
                    <a:cxn ang="0">
                      <a:pos x="2" y="112"/>
                    </a:cxn>
                    <a:cxn ang="0">
                      <a:pos x="4" y="112"/>
                    </a:cxn>
                    <a:cxn ang="0">
                      <a:pos x="8" y="114"/>
                    </a:cxn>
                    <a:cxn ang="0">
                      <a:pos x="12" y="114"/>
                    </a:cxn>
                    <a:cxn ang="0">
                      <a:pos x="14" y="112"/>
                    </a:cxn>
                    <a:cxn ang="0">
                      <a:pos x="16" y="112"/>
                    </a:cxn>
                    <a:cxn ang="0">
                      <a:pos x="18" y="108"/>
                    </a:cxn>
                    <a:cxn ang="0">
                      <a:pos x="18" y="106"/>
                    </a:cxn>
                    <a:cxn ang="0">
                      <a:pos x="18" y="38"/>
                    </a:cxn>
                    <a:cxn ang="0">
                      <a:pos x="24" y="38"/>
                    </a:cxn>
                    <a:cxn ang="0">
                      <a:pos x="24" y="218"/>
                    </a:cxn>
                    <a:cxn ang="0">
                      <a:pos x="26" y="220"/>
                    </a:cxn>
                    <a:cxn ang="0">
                      <a:pos x="28" y="224"/>
                    </a:cxn>
                    <a:cxn ang="0">
                      <a:pos x="30" y="226"/>
                    </a:cxn>
                    <a:cxn ang="0">
                      <a:pos x="34" y="226"/>
                    </a:cxn>
                    <a:cxn ang="0">
                      <a:pos x="42" y="226"/>
                    </a:cxn>
                    <a:cxn ang="0">
                      <a:pos x="46" y="226"/>
                    </a:cxn>
                    <a:cxn ang="0">
                      <a:pos x="48" y="224"/>
                    </a:cxn>
                    <a:cxn ang="0">
                      <a:pos x="50" y="220"/>
                    </a:cxn>
                    <a:cxn ang="0">
                      <a:pos x="50" y="218"/>
                    </a:cxn>
                    <a:cxn ang="0">
                      <a:pos x="50" y="110"/>
                    </a:cxn>
                    <a:cxn ang="0">
                      <a:pos x="56" y="110"/>
                    </a:cxn>
                    <a:cxn ang="0">
                      <a:pos x="56" y="218"/>
                    </a:cxn>
                    <a:cxn ang="0">
                      <a:pos x="56" y="220"/>
                    </a:cxn>
                    <a:cxn ang="0">
                      <a:pos x="58" y="224"/>
                    </a:cxn>
                    <a:cxn ang="0">
                      <a:pos x="60" y="226"/>
                    </a:cxn>
                    <a:cxn ang="0">
                      <a:pos x="64" y="226"/>
                    </a:cxn>
                    <a:cxn ang="0">
                      <a:pos x="72" y="226"/>
                    </a:cxn>
                    <a:cxn ang="0">
                      <a:pos x="76" y="226"/>
                    </a:cxn>
                    <a:cxn ang="0">
                      <a:pos x="78" y="224"/>
                    </a:cxn>
                    <a:cxn ang="0">
                      <a:pos x="80" y="220"/>
                    </a:cxn>
                    <a:cxn ang="0">
                      <a:pos x="82" y="218"/>
                    </a:cxn>
                    <a:cxn ang="0">
                      <a:pos x="82" y="38"/>
                    </a:cxn>
                    <a:cxn ang="0">
                      <a:pos x="86" y="38"/>
                    </a:cxn>
                    <a:cxn ang="0">
                      <a:pos x="86" y="106"/>
                    </a:cxn>
                    <a:cxn ang="0">
                      <a:pos x="88" y="108"/>
                    </a:cxn>
                    <a:cxn ang="0">
                      <a:pos x="90" y="112"/>
                    </a:cxn>
                    <a:cxn ang="0">
                      <a:pos x="92" y="112"/>
                    </a:cxn>
                    <a:cxn ang="0">
                      <a:pos x="94" y="114"/>
                    </a:cxn>
                    <a:cxn ang="0">
                      <a:pos x="98" y="114"/>
                    </a:cxn>
                    <a:cxn ang="0">
                      <a:pos x="102" y="112"/>
                    </a:cxn>
                    <a:cxn ang="0">
                      <a:pos x="104" y="112"/>
                    </a:cxn>
                    <a:cxn ang="0">
                      <a:pos x="106" y="108"/>
                    </a:cxn>
                    <a:cxn ang="0">
                      <a:pos x="106" y="106"/>
                    </a:cxn>
                    <a:cxn ang="0">
                      <a:pos x="106" y="22"/>
                    </a:cxn>
                    <a:cxn ang="0">
                      <a:pos x="106" y="20"/>
                    </a:cxn>
                  </a:cxnLst>
                  <a:rect l="txL" t="txT" r="txR" b="txB"/>
                  <a:pathLst>
                    <a:path w="106" h="226">
                      <a:moveTo>
                        <a:pt x="106" y="20"/>
                      </a:moveTo>
                      <a:lnTo>
                        <a:pt x="106" y="20"/>
                      </a:lnTo>
                      <a:lnTo>
                        <a:pt x="104" y="12"/>
                      </a:lnTo>
                      <a:lnTo>
                        <a:pt x="98" y="6"/>
                      </a:lnTo>
                      <a:lnTo>
                        <a:pt x="90" y="2"/>
                      </a:lnTo>
                      <a:lnTo>
                        <a:pt x="82" y="0"/>
                      </a:lnTo>
                      <a:lnTo>
                        <a:pt x="24" y="0"/>
                      </a:lnTo>
                      <a:lnTo>
                        <a:pt x="14" y="2"/>
                      </a:lnTo>
                      <a:lnTo>
                        <a:pt x="8" y="6"/>
                      </a:lnTo>
                      <a:lnTo>
                        <a:pt x="2" y="12"/>
                      </a:lnTo>
                      <a:lnTo>
                        <a:pt x="0" y="20"/>
                      </a:lnTo>
                      <a:lnTo>
                        <a:pt x="0" y="22"/>
                      </a:lnTo>
                      <a:lnTo>
                        <a:pt x="0" y="106"/>
                      </a:lnTo>
                      <a:lnTo>
                        <a:pt x="0" y="108"/>
                      </a:lnTo>
                      <a:lnTo>
                        <a:pt x="2" y="112"/>
                      </a:lnTo>
                      <a:lnTo>
                        <a:pt x="4" y="112"/>
                      </a:lnTo>
                      <a:lnTo>
                        <a:pt x="8" y="114"/>
                      </a:lnTo>
                      <a:lnTo>
                        <a:pt x="12" y="114"/>
                      </a:lnTo>
                      <a:lnTo>
                        <a:pt x="14" y="112"/>
                      </a:lnTo>
                      <a:lnTo>
                        <a:pt x="16" y="112"/>
                      </a:lnTo>
                      <a:lnTo>
                        <a:pt x="18" y="108"/>
                      </a:lnTo>
                      <a:lnTo>
                        <a:pt x="18" y="106"/>
                      </a:lnTo>
                      <a:lnTo>
                        <a:pt x="18" y="38"/>
                      </a:lnTo>
                      <a:lnTo>
                        <a:pt x="24" y="38"/>
                      </a:lnTo>
                      <a:lnTo>
                        <a:pt x="24" y="218"/>
                      </a:lnTo>
                      <a:lnTo>
                        <a:pt x="26" y="220"/>
                      </a:lnTo>
                      <a:lnTo>
                        <a:pt x="28" y="224"/>
                      </a:lnTo>
                      <a:lnTo>
                        <a:pt x="30" y="226"/>
                      </a:lnTo>
                      <a:lnTo>
                        <a:pt x="34" y="226"/>
                      </a:lnTo>
                      <a:lnTo>
                        <a:pt x="42" y="226"/>
                      </a:lnTo>
                      <a:lnTo>
                        <a:pt x="46" y="226"/>
                      </a:lnTo>
                      <a:lnTo>
                        <a:pt x="48" y="224"/>
                      </a:lnTo>
                      <a:lnTo>
                        <a:pt x="50" y="220"/>
                      </a:lnTo>
                      <a:lnTo>
                        <a:pt x="50" y="218"/>
                      </a:lnTo>
                      <a:lnTo>
                        <a:pt x="50" y="110"/>
                      </a:lnTo>
                      <a:lnTo>
                        <a:pt x="56" y="110"/>
                      </a:lnTo>
                      <a:lnTo>
                        <a:pt x="56" y="218"/>
                      </a:lnTo>
                      <a:lnTo>
                        <a:pt x="56" y="220"/>
                      </a:lnTo>
                      <a:lnTo>
                        <a:pt x="58" y="224"/>
                      </a:lnTo>
                      <a:lnTo>
                        <a:pt x="60" y="226"/>
                      </a:lnTo>
                      <a:lnTo>
                        <a:pt x="64" y="226"/>
                      </a:lnTo>
                      <a:lnTo>
                        <a:pt x="72" y="226"/>
                      </a:lnTo>
                      <a:lnTo>
                        <a:pt x="76" y="226"/>
                      </a:lnTo>
                      <a:lnTo>
                        <a:pt x="78" y="224"/>
                      </a:lnTo>
                      <a:lnTo>
                        <a:pt x="80" y="220"/>
                      </a:lnTo>
                      <a:lnTo>
                        <a:pt x="82" y="218"/>
                      </a:lnTo>
                      <a:lnTo>
                        <a:pt x="82" y="38"/>
                      </a:lnTo>
                      <a:lnTo>
                        <a:pt x="86" y="38"/>
                      </a:lnTo>
                      <a:lnTo>
                        <a:pt x="86" y="106"/>
                      </a:lnTo>
                      <a:lnTo>
                        <a:pt x="88" y="108"/>
                      </a:lnTo>
                      <a:lnTo>
                        <a:pt x="90" y="112"/>
                      </a:lnTo>
                      <a:lnTo>
                        <a:pt x="92" y="112"/>
                      </a:lnTo>
                      <a:lnTo>
                        <a:pt x="94" y="114"/>
                      </a:lnTo>
                      <a:lnTo>
                        <a:pt x="98" y="114"/>
                      </a:lnTo>
                      <a:lnTo>
                        <a:pt x="102" y="112"/>
                      </a:lnTo>
                      <a:lnTo>
                        <a:pt x="104" y="112"/>
                      </a:lnTo>
                      <a:lnTo>
                        <a:pt x="106" y="108"/>
                      </a:lnTo>
                      <a:lnTo>
                        <a:pt x="106" y="106"/>
                      </a:lnTo>
                      <a:lnTo>
                        <a:pt x="106" y="22"/>
                      </a:lnTo>
                      <a:lnTo>
                        <a:pt x="106"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69" name="Freeform 19"/>
                <p:cNvSpPr/>
                <p:nvPr/>
              </p:nvSpPr>
              <p:spPr>
                <a:xfrm>
                  <a:off x="71938" y="0"/>
                  <a:ext cx="110306" cy="105510"/>
                </a:xfrm>
                <a:custGeom>
                  <a:avLst/>
                  <a:gdLst>
                    <a:gd name="txL" fmla="*/ 0 w 46"/>
                    <a:gd name="txT" fmla="*/ 0 h 44"/>
                    <a:gd name="txR" fmla="*/ 46 w 46"/>
                    <a:gd name="txB" fmla="*/ 44 h 44"/>
                  </a:gdLst>
                  <a:ahLst/>
                  <a:cxnLst>
                    <a:cxn ang="0">
                      <a:pos x="22" y="44"/>
                    </a:cxn>
                    <a:cxn ang="0">
                      <a:pos x="22" y="44"/>
                    </a:cxn>
                    <a:cxn ang="0">
                      <a:pos x="32" y="42"/>
                    </a:cxn>
                    <a:cxn ang="0">
                      <a:pos x="38" y="38"/>
                    </a:cxn>
                    <a:cxn ang="0">
                      <a:pos x="44" y="30"/>
                    </a:cxn>
                    <a:cxn ang="0">
                      <a:pos x="46" y="22"/>
                    </a:cxn>
                    <a:cxn ang="0">
                      <a:pos x="44" y="12"/>
                    </a:cxn>
                    <a:cxn ang="0">
                      <a:pos x="38" y="6"/>
                    </a:cxn>
                    <a:cxn ang="0">
                      <a:pos x="32" y="0"/>
                    </a:cxn>
                    <a:cxn ang="0">
                      <a:pos x="22" y="0"/>
                    </a:cxn>
                    <a:cxn ang="0">
                      <a:pos x="14" y="0"/>
                    </a:cxn>
                    <a:cxn ang="0">
                      <a:pos x="6" y="6"/>
                    </a:cxn>
                    <a:cxn ang="0">
                      <a:pos x="2" y="12"/>
                    </a:cxn>
                    <a:cxn ang="0">
                      <a:pos x="0" y="22"/>
                    </a:cxn>
                    <a:cxn ang="0">
                      <a:pos x="2" y="30"/>
                    </a:cxn>
                    <a:cxn ang="0">
                      <a:pos x="6" y="38"/>
                    </a:cxn>
                    <a:cxn ang="0">
                      <a:pos x="14" y="42"/>
                    </a:cxn>
                    <a:cxn ang="0">
                      <a:pos x="22" y="44"/>
                    </a:cxn>
                  </a:cxnLst>
                  <a:rect l="txL" t="txT" r="txR" b="txB"/>
                  <a:pathLst>
                    <a:path w="46" h="44">
                      <a:moveTo>
                        <a:pt x="22" y="44"/>
                      </a:moveTo>
                      <a:lnTo>
                        <a:pt x="22" y="44"/>
                      </a:lnTo>
                      <a:lnTo>
                        <a:pt x="32" y="42"/>
                      </a:lnTo>
                      <a:lnTo>
                        <a:pt x="38" y="38"/>
                      </a:lnTo>
                      <a:lnTo>
                        <a:pt x="44" y="30"/>
                      </a:lnTo>
                      <a:lnTo>
                        <a:pt x="46" y="22"/>
                      </a:lnTo>
                      <a:lnTo>
                        <a:pt x="44" y="12"/>
                      </a:lnTo>
                      <a:lnTo>
                        <a:pt x="38" y="6"/>
                      </a:lnTo>
                      <a:lnTo>
                        <a:pt x="32" y="0"/>
                      </a:lnTo>
                      <a:lnTo>
                        <a:pt x="22" y="0"/>
                      </a:lnTo>
                      <a:lnTo>
                        <a:pt x="14" y="0"/>
                      </a:lnTo>
                      <a:lnTo>
                        <a:pt x="6" y="6"/>
                      </a:lnTo>
                      <a:lnTo>
                        <a:pt x="2" y="12"/>
                      </a:lnTo>
                      <a:lnTo>
                        <a:pt x="0" y="22"/>
                      </a:lnTo>
                      <a:lnTo>
                        <a:pt x="2" y="30"/>
                      </a:lnTo>
                      <a:lnTo>
                        <a:pt x="6" y="38"/>
                      </a:lnTo>
                      <a:lnTo>
                        <a:pt x="14" y="42"/>
                      </a:lnTo>
                      <a:lnTo>
                        <a:pt x="22"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99" name="组合 5206"/>
              <p:cNvGrpSpPr/>
              <p:nvPr/>
            </p:nvGrpSpPr>
            <p:grpSpPr>
              <a:xfrm>
                <a:off x="8348" y="3753"/>
                <a:ext cx="392" cy="1042"/>
                <a:chOff x="0" y="0"/>
                <a:chExt cx="249388" cy="661839"/>
              </a:xfrm>
            </p:grpSpPr>
            <p:sp>
              <p:nvSpPr>
                <p:cNvPr id="166" name="Freeform 20"/>
                <p:cNvSpPr/>
                <p:nvPr/>
              </p:nvSpPr>
              <p:spPr>
                <a:xfrm>
                  <a:off x="0" y="119899"/>
                  <a:ext cx="249388" cy="541940"/>
                </a:xfrm>
                <a:custGeom>
                  <a:avLst/>
                  <a:gdLst>
                    <a:gd name="txL" fmla="*/ 0 w 104"/>
                    <a:gd name="txT" fmla="*/ 0 h 226"/>
                    <a:gd name="txR" fmla="*/ 104 w 104"/>
                    <a:gd name="txB" fmla="*/ 226 h 226"/>
                  </a:gdLst>
                  <a:ahLst/>
                  <a:cxnLst>
                    <a:cxn ang="0">
                      <a:pos x="104" y="20"/>
                    </a:cxn>
                    <a:cxn ang="0">
                      <a:pos x="104" y="20"/>
                    </a:cxn>
                    <a:cxn ang="0">
                      <a:pos x="102" y="12"/>
                    </a:cxn>
                    <a:cxn ang="0">
                      <a:pos x="98" y="6"/>
                    </a:cxn>
                    <a:cxn ang="0">
                      <a:pos x="90" y="2"/>
                    </a:cxn>
                    <a:cxn ang="0">
                      <a:pos x="80" y="0"/>
                    </a:cxn>
                    <a:cxn ang="0">
                      <a:pos x="24" y="0"/>
                    </a:cxn>
                    <a:cxn ang="0">
                      <a:pos x="14" y="2"/>
                    </a:cxn>
                    <a:cxn ang="0">
                      <a:pos x="6" y="6"/>
                    </a:cxn>
                    <a:cxn ang="0">
                      <a:pos x="2" y="12"/>
                    </a:cxn>
                    <a:cxn ang="0">
                      <a:pos x="0" y="20"/>
                    </a:cxn>
                    <a:cxn ang="0">
                      <a:pos x="0" y="22"/>
                    </a:cxn>
                    <a:cxn ang="0">
                      <a:pos x="0" y="106"/>
                    </a:cxn>
                    <a:cxn ang="0">
                      <a:pos x="0" y="108"/>
                    </a:cxn>
                    <a:cxn ang="0">
                      <a:pos x="2" y="112"/>
                    </a:cxn>
                    <a:cxn ang="0">
                      <a:pos x="4" y="112"/>
                    </a:cxn>
                    <a:cxn ang="0">
                      <a:pos x="6" y="114"/>
                    </a:cxn>
                    <a:cxn ang="0">
                      <a:pos x="10" y="114"/>
                    </a:cxn>
                    <a:cxn ang="0">
                      <a:pos x="14" y="112"/>
                    </a:cxn>
                    <a:cxn ang="0">
                      <a:pos x="16" y="112"/>
                    </a:cxn>
                    <a:cxn ang="0">
                      <a:pos x="18" y="108"/>
                    </a:cxn>
                    <a:cxn ang="0">
                      <a:pos x="18" y="106"/>
                    </a:cxn>
                    <a:cxn ang="0">
                      <a:pos x="18" y="38"/>
                    </a:cxn>
                    <a:cxn ang="0">
                      <a:pos x="24" y="38"/>
                    </a:cxn>
                    <a:cxn ang="0">
                      <a:pos x="24" y="218"/>
                    </a:cxn>
                    <a:cxn ang="0">
                      <a:pos x="24" y="220"/>
                    </a:cxn>
                    <a:cxn ang="0">
                      <a:pos x="26" y="224"/>
                    </a:cxn>
                    <a:cxn ang="0">
                      <a:pos x="30" y="226"/>
                    </a:cxn>
                    <a:cxn ang="0">
                      <a:pos x="32" y="226"/>
                    </a:cxn>
                    <a:cxn ang="0">
                      <a:pos x="40" y="226"/>
                    </a:cxn>
                    <a:cxn ang="0">
                      <a:pos x="44" y="226"/>
                    </a:cxn>
                    <a:cxn ang="0">
                      <a:pos x="48" y="224"/>
                    </a:cxn>
                    <a:cxn ang="0">
                      <a:pos x="48" y="220"/>
                    </a:cxn>
                    <a:cxn ang="0">
                      <a:pos x="50" y="218"/>
                    </a:cxn>
                    <a:cxn ang="0">
                      <a:pos x="50" y="110"/>
                    </a:cxn>
                    <a:cxn ang="0">
                      <a:pos x="54" y="110"/>
                    </a:cxn>
                    <a:cxn ang="0">
                      <a:pos x="54" y="218"/>
                    </a:cxn>
                    <a:cxn ang="0">
                      <a:pos x="54" y="220"/>
                    </a:cxn>
                    <a:cxn ang="0">
                      <a:pos x="56" y="224"/>
                    </a:cxn>
                    <a:cxn ang="0">
                      <a:pos x="60" y="226"/>
                    </a:cxn>
                    <a:cxn ang="0">
                      <a:pos x="62" y="226"/>
                    </a:cxn>
                    <a:cxn ang="0">
                      <a:pos x="72" y="226"/>
                    </a:cxn>
                    <a:cxn ang="0">
                      <a:pos x="74" y="226"/>
                    </a:cxn>
                    <a:cxn ang="0">
                      <a:pos x="78" y="224"/>
                    </a:cxn>
                    <a:cxn ang="0">
                      <a:pos x="80" y="220"/>
                    </a:cxn>
                    <a:cxn ang="0">
                      <a:pos x="80" y="218"/>
                    </a:cxn>
                    <a:cxn ang="0">
                      <a:pos x="80" y="38"/>
                    </a:cxn>
                    <a:cxn ang="0">
                      <a:pos x="86" y="38"/>
                    </a:cxn>
                    <a:cxn ang="0">
                      <a:pos x="86" y="106"/>
                    </a:cxn>
                    <a:cxn ang="0">
                      <a:pos x="86" y="108"/>
                    </a:cxn>
                    <a:cxn ang="0">
                      <a:pos x="88" y="112"/>
                    </a:cxn>
                    <a:cxn ang="0">
                      <a:pos x="90" y="112"/>
                    </a:cxn>
                    <a:cxn ang="0">
                      <a:pos x="94" y="114"/>
                    </a:cxn>
                    <a:cxn ang="0">
                      <a:pos x="98" y="114"/>
                    </a:cxn>
                    <a:cxn ang="0">
                      <a:pos x="100" y="112"/>
                    </a:cxn>
                    <a:cxn ang="0">
                      <a:pos x="102" y="112"/>
                    </a:cxn>
                    <a:cxn ang="0">
                      <a:pos x="104" y="108"/>
                    </a:cxn>
                    <a:cxn ang="0">
                      <a:pos x="104" y="106"/>
                    </a:cxn>
                    <a:cxn ang="0">
                      <a:pos x="104" y="22"/>
                    </a:cxn>
                    <a:cxn ang="0">
                      <a:pos x="104" y="20"/>
                    </a:cxn>
                  </a:cxnLst>
                  <a:rect l="txL" t="txT" r="txR" b="txB"/>
                  <a:pathLst>
                    <a:path w="104" h="226">
                      <a:moveTo>
                        <a:pt x="104" y="20"/>
                      </a:moveTo>
                      <a:lnTo>
                        <a:pt x="104" y="20"/>
                      </a:lnTo>
                      <a:lnTo>
                        <a:pt x="102" y="12"/>
                      </a:lnTo>
                      <a:lnTo>
                        <a:pt x="98" y="6"/>
                      </a:lnTo>
                      <a:lnTo>
                        <a:pt x="90" y="2"/>
                      </a:lnTo>
                      <a:lnTo>
                        <a:pt x="80" y="0"/>
                      </a:lnTo>
                      <a:lnTo>
                        <a:pt x="24" y="0"/>
                      </a:lnTo>
                      <a:lnTo>
                        <a:pt x="14" y="2"/>
                      </a:lnTo>
                      <a:lnTo>
                        <a:pt x="6" y="6"/>
                      </a:lnTo>
                      <a:lnTo>
                        <a:pt x="2" y="12"/>
                      </a:lnTo>
                      <a:lnTo>
                        <a:pt x="0" y="20"/>
                      </a:lnTo>
                      <a:lnTo>
                        <a:pt x="0" y="22"/>
                      </a:lnTo>
                      <a:lnTo>
                        <a:pt x="0" y="106"/>
                      </a:lnTo>
                      <a:lnTo>
                        <a:pt x="0" y="108"/>
                      </a:lnTo>
                      <a:lnTo>
                        <a:pt x="2" y="112"/>
                      </a:lnTo>
                      <a:lnTo>
                        <a:pt x="4" y="112"/>
                      </a:lnTo>
                      <a:lnTo>
                        <a:pt x="6" y="114"/>
                      </a:lnTo>
                      <a:lnTo>
                        <a:pt x="10" y="114"/>
                      </a:lnTo>
                      <a:lnTo>
                        <a:pt x="14" y="112"/>
                      </a:lnTo>
                      <a:lnTo>
                        <a:pt x="16" y="112"/>
                      </a:lnTo>
                      <a:lnTo>
                        <a:pt x="18" y="108"/>
                      </a:lnTo>
                      <a:lnTo>
                        <a:pt x="18" y="106"/>
                      </a:lnTo>
                      <a:lnTo>
                        <a:pt x="18" y="38"/>
                      </a:lnTo>
                      <a:lnTo>
                        <a:pt x="24" y="38"/>
                      </a:lnTo>
                      <a:lnTo>
                        <a:pt x="24" y="218"/>
                      </a:lnTo>
                      <a:lnTo>
                        <a:pt x="24" y="220"/>
                      </a:lnTo>
                      <a:lnTo>
                        <a:pt x="26" y="224"/>
                      </a:lnTo>
                      <a:lnTo>
                        <a:pt x="30" y="226"/>
                      </a:lnTo>
                      <a:lnTo>
                        <a:pt x="32" y="226"/>
                      </a:lnTo>
                      <a:lnTo>
                        <a:pt x="40" y="226"/>
                      </a:lnTo>
                      <a:lnTo>
                        <a:pt x="44" y="226"/>
                      </a:lnTo>
                      <a:lnTo>
                        <a:pt x="48" y="224"/>
                      </a:lnTo>
                      <a:lnTo>
                        <a:pt x="48" y="220"/>
                      </a:lnTo>
                      <a:lnTo>
                        <a:pt x="50" y="218"/>
                      </a:lnTo>
                      <a:lnTo>
                        <a:pt x="50" y="110"/>
                      </a:lnTo>
                      <a:lnTo>
                        <a:pt x="54" y="110"/>
                      </a:lnTo>
                      <a:lnTo>
                        <a:pt x="54" y="218"/>
                      </a:lnTo>
                      <a:lnTo>
                        <a:pt x="54" y="220"/>
                      </a:lnTo>
                      <a:lnTo>
                        <a:pt x="56" y="224"/>
                      </a:lnTo>
                      <a:lnTo>
                        <a:pt x="60" y="226"/>
                      </a:lnTo>
                      <a:lnTo>
                        <a:pt x="62" y="226"/>
                      </a:lnTo>
                      <a:lnTo>
                        <a:pt x="72" y="226"/>
                      </a:lnTo>
                      <a:lnTo>
                        <a:pt x="74" y="226"/>
                      </a:lnTo>
                      <a:lnTo>
                        <a:pt x="78" y="224"/>
                      </a:lnTo>
                      <a:lnTo>
                        <a:pt x="80" y="220"/>
                      </a:lnTo>
                      <a:lnTo>
                        <a:pt x="80" y="218"/>
                      </a:lnTo>
                      <a:lnTo>
                        <a:pt x="80" y="38"/>
                      </a:lnTo>
                      <a:lnTo>
                        <a:pt x="86" y="38"/>
                      </a:lnTo>
                      <a:lnTo>
                        <a:pt x="86" y="106"/>
                      </a:lnTo>
                      <a:lnTo>
                        <a:pt x="86" y="108"/>
                      </a:lnTo>
                      <a:lnTo>
                        <a:pt x="88" y="112"/>
                      </a:lnTo>
                      <a:lnTo>
                        <a:pt x="90" y="112"/>
                      </a:lnTo>
                      <a:lnTo>
                        <a:pt x="94" y="114"/>
                      </a:lnTo>
                      <a:lnTo>
                        <a:pt x="98" y="114"/>
                      </a:lnTo>
                      <a:lnTo>
                        <a:pt x="100" y="112"/>
                      </a:lnTo>
                      <a:lnTo>
                        <a:pt x="102" y="112"/>
                      </a:lnTo>
                      <a:lnTo>
                        <a:pt x="104" y="108"/>
                      </a:lnTo>
                      <a:lnTo>
                        <a:pt x="104" y="106"/>
                      </a:lnTo>
                      <a:lnTo>
                        <a:pt x="104" y="22"/>
                      </a:lnTo>
                      <a:lnTo>
                        <a:pt x="104"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67" name="Freeform 21"/>
                <p:cNvSpPr/>
                <p:nvPr/>
              </p:nvSpPr>
              <p:spPr>
                <a:xfrm>
                  <a:off x="71939" y="0"/>
                  <a:ext cx="105510" cy="105510"/>
                </a:xfrm>
                <a:custGeom>
                  <a:avLst/>
                  <a:gdLst>
                    <a:gd name="txL" fmla="*/ 0 w 44"/>
                    <a:gd name="txT" fmla="*/ 0 h 44"/>
                    <a:gd name="txR" fmla="*/ 44 w 44"/>
                    <a:gd name="txB" fmla="*/ 44 h 44"/>
                  </a:gdLst>
                  <a:ahLst/>
                  <a:cxnLst>
                    <a:cxn ang="0">
                      <a:pos x="22" y="44"/>
                    </a:cxn>
                    <a:cxn ang="0">
                      <a:pos x="22" y="44"/>
                    </a:cxn>
                    <a:cxn ang="0">
                      <a:pos x="30" y="42"/>
                    </a:cxn>
                    <a:cxn ang="0">
                      <a:pos x="38" y="38"/>
                    </a:cxn>
                    <a:cxn ang="0">
                      <a:pos x="42" y="30"/>
                    </a:cxn>
                    <a:cxn ang="0">
                      <a:pos x="44" y="22"/>
                    </a:cxn>
                    <a:cxn ang="0">
                      <a:pos x="42" y="12"/>
                    </a:cxn>
                    <a:cxn ang="0">
                      <a:pos x="38" y="6"/>
                    </a:cxn>
                    <a:cxn ang="0">
                      <a:pos x="30" y="0"/>
                    </a:cxn>
                    <a:cxn ang="0">
                      <a:pos x="22" y="0"/>
                    </a:cxn>
                    <a:cxn ang="0">
                      <a:pos x="14" y="0"/>
                    </a:cxn>
                    <a:cxn ang="0">
                      <a:pos x="6" y="6"/>
                    </a:cxn>
                    <a:cxn ang="0">
                      <a:pos x="2" y="12"/>
                    </a:cxn>
                    <a:cxn ang="0">
                      <a:pos x="0" y="22"/>
                    </a:cxn>
                    <a:cxn ang="0">
                      <a:pos x="2" y="30"/>
                    </a:cxn>
                    <a:cxn ang="0">
                      <a:pos x="6" y="38"/>
                    </a:cxn>
                    <a:cxn ang="0">
                      <a:pos x="14" y="42"/>
                    </a:cxn>
                    <a:cxn ang="0">
                      <a:pos x="22" y="44"/>
                    </a:cxn>
                  </a:cxnLst>
                  <a:rect l="txL" t="txT" r="txR" b="txB"/>
                  <a:pathLst>
                    <a:path w="44" h="44">
                      <a:moveTo>
                        <a:pt x="22" y="44"/>
                      </a:moveTo>
                      <a:lnTo>
                        <a:pt x="22" y="44"/>
                      </a:lnTo>
                      <a:lnTo>
                        <a:pt x="30" y="42"/>
                      </a:lnTo>
                      <a:lnTo>
                        <a:pt x="38" y="38"/>
                      </a:lnTo>
                      <a:lnTo>
                        <a:pt x="42" y="30"/>
                      </a:lnTo>
                      <a:lnTo>
                        <a:pt x="44" y="22"/>
                      </a:lnTo>
                      <a:lnTo>
                        <a:pt x="42" y="12"/>
                      </a:lnTo>
                      <a:lnTo>
                        <a:pt x="38" y="6"/>
                      </a:lnTo>
                      <a:lnTo>
                        <a:pt x="30" y="0"/>
                      </a:lnTo>
                      <a:lnTo>
                        <a:pt x="22" y="0"/>
                      </a:lnTo>
                      <a:lnTo>
                        <a:pt x="14" y="0"/>
                      </a:lnTo>
                      <a:lnTo>
                        <a:pt x="6" y="6"/>
                      </a:lnTo>
                      <a:lnTo>
                        <a:pt x="2" y="12"/>
                      </a:lnTo>
                      <a:lnTo>
                        <a:pt x="0" y="22"/>
                      </a:lnTo>
                      <a:lnTo>
                        <a:pt x="2" y="30"/>
                      </a:lnTo>
                      <a:lnTo>
                        <a:pt x="6" y="38"/>
                      </a:lnTo>
                      <a:lnTo>
                        <a:pt x="14" y="42"/>
                      </a:lnTo>
                      <a:lnTo>
                        <a:pt x="22"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00" name="组合 5207"/>
              <p:cNvGrpSpPr/>
              <p:nvPr/>
            </p:nvGrpSpPr>
            <p:grpSpPr>
              <a:xfrm>
                <a:off x="8848" y="3753"/>
                <a:ext cx="400" cy="1042"/>
                <a:chOff x="0" y="0"/>
                <a:chExt cx="254184" cy="661839"/>
              </a:xfrm>
            </p:grpSpPr>
            <p:sp>
              <p:nvSpPr>
                <p:cNvPr id="164" name="Freeform 22"/>
                <p:cNvSpPr/>
                <p:nvPr/>
              </p:nvSpPr>
              <p:spPr>
                <a:xfrm>
                  <a:off x="0" y="119899"/>
                  <a:ext cx="254184" cy="541940"/>
                </a:xfrm>
                <a:custGeom>
                  <a:avLst/>
                  <a:gdLst>
                    <a:gd name="txL" fmla="*/ 0 w 106"/>
                    <a:gd name="txT" fmla="*/ 0 h 226"/>
                    <a:gd name="txR" fmla="*/ 106 w 106"/>
                    <a:gd name="txB" fmla="*/ 226 h 226"/>
                  </a:gdLst>
                  <a:ahLst/>
                  <a:cxnLst>
                    <a:cxn ang="0">
                      <a:pos x="106" y="20"/>
                    </a:cxn>
                    <a:cxn ang="0">
                      <a:pos x="106" y="20"/>
                    </a:cxn>
                    <a:cxn ang="0">
                      <a:pos x="104" y="12"/>
                    </a:cxn>
                    <a:cxn ang="0">
                      <a:pos x="98" y="6"/>
                    </a:cxn>
                    <a:cxn ang="0">
                      <a:pos x="90" y="2"/>
                    </a:cxn>
                    <a:cxn ang="0">
                      <a:pos x="82" y="0"/>
                    </a:cxn>
                    <a:cxn ang="0">
                      <a:pos x="24" y="0"/>
                    </a:cxn>
                    <a:cxn ang="0">
                      <a:pos x="16" y="2"/>
                    </a:cxn>
                    <a:cxn ang="0">
                      <a:pos x="8" y="6"/>
                    </a:cxn>
                    <a:cxn ang="0">
                      <a:pos x="2" y="12"/>
                    </a:cxn>
                    <a:cxn ang="0">
                      <a:pos x="0" y="20"/>
                    </a:cxn>
                    <a:cxn ang="0">
                      <a:pos x="0" y="22"/>
                    </a:cxn>
                    <a:cxn ang="0">
                      <a:pos x="0" y="106"/>
                    </a:cxn>
                    <a:cxn ang="0">
                      <a:pos x="0" y="108"/>
                    </a:cxn>
                    <a:cxn ang="0">
                      <a:pos x="2" y="112"/>
                    </a:cxn>
                    <a:cxn ang="0">
                      <a:pos x="4" y="112"/>
                    </a:cxn>
                    <a:cxn ang="0">
                      <a:pos x="8" y="114"/>
                    </a:cxn>
                    <a:cxn ang="0">
                      <a:pos x="12" y="114"/>
                    </a:cxn>
                    <a:cxn ang="0">
                      <a:pos x="14" y="112"/>
                    </a:cxn>
                    <a:cxn ang="0">
                      <a:pos x="16" y="112"/>
                    </a:cxn>
                    <a:cxn ang="0">
                      <a:pos x="18" y="108"/>
                    </a:cxn>
                    <a:cxn ang="0">
                      <a:pos x="20" y="106"/>
                    </a:cxn>
                    <a:cxn ang="0">
                      <a:pos x="20" y="38"/>
                    </a:cxn>
                    <a:cxn ang="0">
                      <a:pos x="24" y="38"/>
                    </a:cxn>
                    <a:cxn ang="0">
                      <a:pos x="24" y="218"/>
                    </a:cxn>
                    <a:cxn ang="0">
                      <a:pos x="26" y="220"/>
                    </a:cxn>
                    <a:cxn ang="0">
                      <a:pos x="28" y="224"/>
                    </a:cxn>
                    <a:cxn ang="0">
                      <a:pos x="30" y="226"/>
                    </a:cxn>
                    <a:cxn ang="0">
                      <a:pos x="34" y="226"/>
                    </a:cxn>
                    <a:cxn ang="0">
                      <a:pos x="42" y="226"/>
                    </a:cxn>
                    <a:cxn ang="0">
                      <a:pos x="46" y="226"/>
                    </a:cxn>
                    <a:cxn ang="0">
                      <a:pos x="48" y="224"/>
                    </a:cxn>
                    <a:cxn ang="0">
                      <a:pos x="50" y="220"/>
                    </a:cxn>
                    <a:cxn ang="0">
                      <a:pos x="50" y="218"/>
                    </a:cxn>
                    <a:cxn ang="0">
                      <a:pos x="50" y="110"/>
                    </a:cxn>
                    <a:cxn ang="0">
                      <a:pos x="56" y="110"/>
                    </a:cxn>
                    <a:cxn ang="0">
                      <a:pos x="56" y="218"/>
                    </a:cxn>
                    <a:cxn ang="0">
                      <a:pos x="56" y="220"/>
                    </a:cxn>
                    <a:cxn ang="0">
                      <a:pos x="58" y="224"/>
                    </a:cxn>
                    <a:cxn ang="0">
                      <a:pos x="60" y="226"/>
                    </a:cxn>
                    <a:cxn ang="0">
                      <a:pos x="64" y="226"/>
                    </a:cxn>
                    <a:cxn ang="0">
                      <a:pos x="72" y="226"/>
                    </a:cxn>
                    <a:cxn ang="0">
                      <a:pos x="76" y="226"/>
                    </a:cxn>
                    <a:cxn ang="0">
                      <a:pos x="78" y="224"/>
                    </a:cxn>
                    <a:cxn ang="0">
                      <a:pos x="80" y="220"/>
                    </a:cxn>
                    <a:cxn ang="0">
                      <a:pos x="82" y="218"/>
                    </a:cxn>
                    <a:cxn ang="0">
                      <a:pos x="82" y="38"/>
                    </a:cxn>
                    <a:cxn ang="0">
                      <a:pos x="88" y="38"/>
                    </a:cxn>
                    <a:cxn ang="0">
                      <a:pos x="88" y="106"/>
                    </a:cxn>
                    <a:cxn ang="0">
                      <a:pos x="88" y="108"/>
                    </a:cxn>
                    <a:cxn ang="0">
                      <a:pos x="90" y="112"/>
                    </a:cxn>
                    <a:cxn ang="0">
                      <a:pos x="92" y="112"/>
                    </a:cxn>
                    <a:cxn ang="0">
                      <a:pos x="94" y="114"/>
                    </a:cxn>
                    <a:cxn ang="0">
                      <a:pos x="98" y="114"/>
                    </a:cxn>
                    <a:cxn ang="0">
                      <a:pos x="102" y="112"/>
                    </a:cxn>
                    <a:cxn ang="0">
                      <a:pos x="104" y="112"/>
                    </a:cxn>
                    <a:cxn ang="0">
                      <a:pos x="106" y="108"/>
                    </a:cxn>
                    <a:cxn ang="0">
                      <a:pos x="106" y="106"/>
                    </a:cxn>
                    <a:cxn ang="0">
                      <a:pos x="106" y="22"/>
                    </a:cxn>
                    <a:cxn ang="0">
                      <a:pos x="106" y="20"/>
                    </a:cxn>
                  </a:cxnLst>
                  <a:rect l="txL" t="txT" r="txR" b="txB"/>
                  <a:pathLst>
                    <a:path w="106" h="226">
                      <a:moveTo>
                        <a:pt x="106" y="20"/>
                      </a:moveTo>
                      <a:lnTo>
                        <a:pt x="106" y="20"/>
                      </a:lnTo>
                      <a:lnTo>
                        <a:pt x="104" y="12"/>
                      </a:lnTo>
                      <a:lnTo>
                        <a:pt x="98" y="6"/>
                      </a:lnTo>
                      <a:lnTo>
                        <a:pt x="90" y="2"/>
                      </a:lnTo>
                      <a:lnTo>
                        <a:pt x="82" y="0"/>
                      </a:lnTo>
                      <a:lnTo>
                        <a:pt x="24" y="0"/>
                      </a:lnTo>
                      <a:lnTo>
                        <a:pt x="16" y="2"/>
                      </a:lnTo>
                      <a:lnTo>
                        <a:pt x="8" y="6"/>
                      </a:lnTo>
                      <a:lnTo>
                        <a:pt x="2" y="12"/>
                      </a:lnTo>
                      <a:lnTo>
                        <a:pt x="0" y="20"/>
                      </a:lnTo>
                      <a:lnTo>
                        <a:pt x="0" y="22"/>
                      </a:lnTo>
                      <a:lnTo>
                        <a:pt x="0" y="106"/>
                      </a:lnTo>
                      <a:lnTo>
                        <a:pt x="0" y="108"/>
                      </a:lnTo>
                      <a:lnTo>
                        <a:pt x="2" y="112"/>
                      </a:lnTo>
                      <a:lnTo>
                        <a:pt x="4" y="112"/>
                      </a:lnTo>
                      <a:lnTo>
                        <a:pt x="8" y="114"/>
                      </a:lnTo>
                      <a:lnTo>
                        <a:pt x="12" y="114"/>
                      </a:lnTo>
                      <a:lnTo>
                        <a:pt x="14" y="112"/>
                      </a:lnTo>
                      <a:lnTo>
                        <a:pt x="16" y="112"/>
                      </a:lnTo>
                      <a:lnTo>
                        <a:pt x="18" y="108"/>
                      </a:lnTo>
                      <a:lnTo>
                        <a:pt x="20" y="106"/>
                      </a:lnTo>
                      <a:lnTo>
                        <a:pt x="20" y="38"/>
                      </a:lnTo>
                      <a:lnTo>
                        <a:pt x="24" y="38"/>
                      </a:lnTo>
                      <a:lnTo>
                        <a:pt x="24" y="218"/>
                      </a:lnTo>
                      <a:lnTo>
                        <a:pt x="26" y="220"/>
                      </a:lnTo>
                      <a:lnTo>
                        <a:pt x="28" y="224"/>
                      </a:lnTo>
                      <a:lnTo>
                        <a:pt x="30" y="226"/>
                      </a:lnTo>
                      <a:lnTo>
                        <a:pt x="34" y="226"/>
                      </a:lnTo>
                      <a:lnTo>
                        <a:pt x="42" y="226"/>
                      </a:lnTo>
                      <a:lnTo>
                        <a:pt x="46" y="226"/>
                      </a:lnTo>
                      <a:lnTo>
                        <a:pt x="48" y="224"/>
                      </a:lnTo>
                      <a:lnTo>
                        <a:pt x="50" y="220"/>
                      </a:lnTo>
                      <a:lnTo>
                        <a:pt x="50" y="218"/>
                      </a:lnTo>
                      <a:lnTo>
                        <a:pt x="50" y="110"/>
                      </a:lnTo>
                      <a:lnTo>
                        <a:pt x="56" y="110"/>
                      </a:lnTo>
                      <a:lnTo>
                        <a:pt x="56" y="218"/>
                      </a:lnTo>
                      <a:lnTo>
                        <a:pt x="56" y="220"/>
                      </a:lnTo>
                      <a:lnTo>
                        <a:pt x="58" y="224"/>
                      </a:lnTo>
                      <a:lnTo>
                        <a:pt x="60" y="226"/>
                      </a:lnTo>
                      <a:lnTo>
                        <a:pt x="64" y="226"/>
                      </a:lnTo>
                      <a:lnTo>
                        <a:pt x="72" y="226"/>
                      </a:lnTo>
                      <a:lnTo>
                        <a:pt x="76" y="226"/>
                      </a:lnTo>
                      <a:lnTo>
                        <a:pt x="78" y="224"/>
                      </a:lnTo>
                      <a:lnTo>
                        <a:pt x="80" y="220"/>
                      </a:lnTo>
                      <a:lnTo>
                        <a:pt x="82" y="218"/>
                      </a:lnTo>
                      <a:lnTo>
                        <a:pt x="82" y="38"/>
                      </a:lnTo>
                      <a:lnTo>
                        <a:pt x="88" y="38"/>
                      </a:lnTo>
                      <a:lnTo>
                        <a:pt x="88" y="106"/>
                      </a:lnTo>
                      <a:lnTo>
                        <a:pt x="88" y="108"/>
                      </a:lnTo>
                      <a:lnTo>
                        <a:pt x="90" y="112"/>
                      </a:lnTo>
                      <a:lnTo>
                        <a:pt x="92" y="112"/>
                      </a:lnTo>
                      <a:lnTo>
                        <a:pt x="94" y="114"/>
                      </a:lnTo>
                      <a:lnTo>
                        <a:pt x="98" y="114"/>
                      </a:lnTo>
                      <a:lnTo>
                        <a:pt x="102" y="112"/>
                      </a:lnTo>
                      <a:lnTo>
                        <a:pt x="104" y="112"/>
                      </a:lnTo>
                      <a:lnTo>
                        <a:pt x="106" y="108"/>
                      </a:lnTo>
                      <a:lnTo>
                        <a:pt x="106" y="106"/>
                      </a:lnTo>
                      <a:lnTo>
                        <a:pt x="106" y="22"/>
                      </a:lnTo>
                      <a:lnTo>
                        <a:pt x="106"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65" name="Freeform 23"/>
                <p:cNvSpPr/>
                <p:nvPr/>
              </p:nvSpPr>
              <p:spPr>
                <a:xfrm>
                  <a:off x="71939" y="0"/>
                  <a:ext cx="110306" cy="105510"/>
                </a:xfrm>
                <a:custGeom>
                  <a:avLst/>
                  <a:gdLst>
                    <a:gd name="txL" fmla="*/ 0 w 46"/>
                    <a:gd name="txT" fmla="*/ 0 h 44"/>
                    <a:gd name="txR" fmla="*/ 46 w 46"/>
                    <a:gd name="txB" fmla="*/ 44 h 44"/>
                  </a:gdLst>
                  <a:ahLst/>
                  <a:cxnLst>
                    <a:cxn ang="0">
                      <a:pos x="24" y="44"/>
                    </a:cxn>
                    <a:cxn ang="0">
                      <a:pos x="24" y="44"/>
                    </a:cxn>
                    <a:cxn ang="0">
                      <a:pos x="32" y="42"/>
                    </a:cxn>
                    <a:cxn ang="0">
                      <a:pos x="40" y="38"/>
                    </a:cxn>
                    <a:cxn ang="0">
                      <a:pos x="44" y="30"/>
                    </a:cxn>
                    <a:cxn ang="0">
                      <a:pos x="46" y="22"/>
                    </a:cxn>
                    <a:cxn ang="0">
                      <a:pos x="44" y="12"/>
                    </a:cxn>
                    <a:cxn ang="0">
                      <a:pos x="40" y="6"/>
                    </a:cxn>
                    <a:cxn ang="0">
                      <a:pos x="32" y="0"/>
                    </a:cxn>
                    <a:cxn ang="0">
                      <a:pos x="24" y="0"/>
                    </a:cxn>
                    <a:cxn ang="0">
                      <a:pos x="14" y="0"/>
                    </a:cxn>
                    <a:cxn ang="0">
                      <a:pos x="8" y="6"/>
                    </a:cxn>
                    <a:cxn ang="0">
                      <a:pos x="2" y="12"/>
                    </a:cxn>
                    <a:cxn ang="0">
                      <a:pos x="0" y="22"/>
                    </a:cxn>
                    <a:cxn ang="0">
                      <a:pos x="2" y="30"/>
                    </a:cxn>
                    <a:cxn ang="0">
                      <a:pos x="8" y="38"/>
                    </a:cxn>
                    <a:cxn ang="0">
                      <a:pos x="14" y="42"/>
                    </a:cxn>
                    <a:cxn ang="0">
                      <a:pos x="24" y="44"/>
                    </a:cxn>
                  </a:cxnLst>
                  <a:rect l="txL" t="txT" r="txR" b="txB"/>
                  <a:pathLst>
                    <a:path w="46" h="44">
                      <a:moveTo>
                        <a:pt x="24" y="44"/>
                      </a:moveTo>
                      <a:lnTo>
                        <a:pt x="24" y="44"/>
                      </a:lnTo>
                      <a:lnTo>
                        <a:pt x="32" y="42"/>
                      </a:lnTo>
                      <a:lnTo>
                        <a:pt x="40" y="38"/>
                      </a:lnTo>
                      <a:lnTo>
                        <a:pt x="44" y="30"/>
                      </a:lnTo>
                      <a:lnTo>
                        <a:pt x="46" y="22"/>
                      </a:lnTo>
                      <a:lnTo>
                        <a:pt x="44" y="12"/>
                      </a:lnTo>
                      <a:lnTo>
                        <a:pt x="40" y="6"/>
                      </a:lnTo>
                      <a:lnTo>
                        <a:pt x="32" y="0"/>
                      </a:lnTo>
                      <a:lnTo>
                        <a:pt x="24" y="0"/>
                      </a:lnTo>
                      <a:lnTo>
                        <a:pt x="14" y="0"/>
                      </a:lnTo>
                      <a:lnTo>
                        <a:pt x="8" y="6"/>
                      </a:lnTo>
                      <a:lnTo>
                        <a:pt x="2" y="12"/>
                      </a:lnTo>
                      <a:lnTo>
                        <a:pt x="0" y="22"/>
                      </a:lnTo>
                      <a:lnTo>
                        <a:pt x="2" y="30"/>
                      </a:lnTo>
                      <a:lnTo>
                        <a:pt x="8" y="38"/>
                      </a:lnTo>
                      <a:lnTo>
                        <a:pt x="14" y="42"/>
                      </a:lnTo>
                      <a:lnTo>
                        <a:pt x="24"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01" name="组合 5208"/>
              <p:cNvGrpSpPr/>
              <p:nvPr/>
            </p:nvGrpSpPr>
            <p:grpSpPr>
              <a:xfrm>
                <a:off x="9353" y="3753"/>
                <a:ext cx="400" cy="1042"/>
                <a:chOff x="0" y="0"/>
                <a:chExt cx="254184" cy="661839"/>
              </a:xfrm>
            </p:grpSpPr>
            <p:sp>
              <p:nvSpPr>
                <p:cNvPr id="162" name="Freeform 24"/>
                <p:cNvSpPr/>
                <p:nvPr/>
              </p:nvSpPr>
              <p:spPr>
                <a:xfrm>
                  <a:off x="0" y="119899"/>
                  <a:ext cx="254184" cy="541940"/>
                </a:xfrm>
                <a:custGeom>
                  <a:avLst/>
                  <a:gdLst>
                    <a:gd name="txL" fmla="*/ 0 w 106"/>
                    <a:gd name="txT" fmla="*/ 0 h 226"/>
                    <a:gd name="txR" fmla="*/ 106 w 106"/>
                    <a:gd name="txB" fmla="*/ 226 h 226"/>
                  </a:gdLst>
                  <a:ahLst/>
                  <a:cxnLst>
                    <a:cxn ang="0">
                      <a:pos x="106" y="20"/>
                    </a:cxn>
                    <a:cxn ang="0">
                      <a:pos x="106" y="20"/>
                    </a:cxn>
                    <a:cxn ang="0">
                      <a:pos x="104" y="12"/>
                    </a:cxn>
                    <a:cxn ang="0">
                      <a:pos x="98" y="6"/>
                    </a:cxn>
                    <a:cxn ang="0">
                      <a:pos x="90" y="2"/>
                    </a:cxn>
                    <a:cxn ang="0">
                      <a:pos x="80" y="0"/>
                    </a:cxn>
                    <a:cxn ang="0">
                      <a:pos x="24" y="0"/>
                    </a:cxn>
                    <a:cxn ang="0">
                      <a:pos x="14" y="2"/>
                    </a:cxn>
                    <a:cxn ang="0">
                      <a:pos x="6" y="6"/>
                    </a:cxn>
                    <a:cxn ang="0">
                      <a:pos x="2" y="12"/>
                    </a:cxn>
                    <a:cxn ang="0">
                      <a:pos x="0" y="20"/>
                    </a:cxn>
                    <a:cxn ang="0">
                      <a:pos x="0" y="22"/>
                    </a:cxn>
                    <a:cxn ang="0">
                      <a:pos x="0" y="106"/>
                    </a:cxn>
                    <a:cxn ang="0">
                      <a:pos x="0" y="108"/>
                    </a:cxn>
                    <a:cxn ang="0">
                      <a:pos x="2" y="112"/>
                    </a:cxn>
                    <a:cxn ang="0">
                      <a:pos x="4" y="112"/>
                    </a:cxn>
                    <a:cxn ang="0">
                      <a:pos x="6" y="114"/>
                    </a:cxn>
                    <a:cxn ang="0">
                      <a:pos x="10" y="114"/>
                    </a:cxn>
                    <a:cxn ang="0">
                      <a:pos x="14" y="112"/>
                    </a:cxn>
                    <a:cxn ang="0">
                      <a:pos x="16" y="112"/>
                    </a:cxn>
                    <a:cxn ang="0">
                      <a:pos x="18" y="108"/>
                    </a:cxn>
                    <a:cxn ang="0">
                      <a:pos x="18" y="106"/>
                    </a:cxn>
                    <a:cxn ang="0">
                      <a:pos x="18" y="38"/>
                    </a:cxn>
                    <a:cxn ang="0">
                      <a:pos x="24" y="38"/>
                    </a:cxn>
                    <a:cxn ang="0">
                      <a:pos x="24" y="218"/>
                    </a:cxn>
                    <a:cxn ang="0">
                      <a:pos x="24" y="220"/>
                    </a:cxn>
                    <a:cxn ang="0">
                      <a:pos x="26" y="224"/>
                    </a:cxn>
                    <a:cxn ang="0">
                      <a:pos x="30" y="226"/>
                    </a:cxn>
                    <a:cxn ang="0">
                      <a:pos x="32" y="226"/>
                    </a:cxn>
                    <a:cxn ang="0">
                      <a:pos x="42" y="226"/>
                    </a:cxn>
                    <a:cxn ang="0">
                      <a:pos x="44" y="226"/>
                    </a:cxn>
                    <a:cxn ang="0">
                      <a:pos x="48" y="224"/>
                    </a:cxn>
                    <a:cxn ang="0">
                      <a:pos x="50" y="220"/>
                    </a:cxn>
                    <a:cxn ang="0">
                      <a:pos x="50" y="218"/>
                    </a:cxn>
                    <a:cxn ang="0">
                      <a:pos x="50" y="110"/>
                    </a:cxn>
                    <a:cxn ang="0">
                      <a:pos x="54" y="110"/>
                    </a:cxn>
                    <a:cxn ang="0">
                      <a:pos x="54" y="218"/>
                    </a:cxn>
                    <a:cxn ang="0">
                      <a:pos x="56" y="220"/>
                    </a:cxn>
                    <a:cxn ang="0">
                      <a:pos x="58" y="224"/>
                    </a:cxn>
                    <a:cxn ang="0">
                      <a:pos x="60" y="226"/>
                    </a:cxn>
                    <a:cxn ang="0">
                      <a:pos x="64" y="226"/>
                    </a:cxn>
                    <a:cxn ang="0">
                      <a:pos x="72" y="226"/>
                    </a:cxn>
                    <a:cxn ang="0">
                      <a:pos x="76" y="226"/>
                    </a:cxn>
                    <a:cxn ang="0">
                      <a:pos x="78" y="224"/>
                    </a:cxn>
                    <a:cxn ang="0">
                      <a:pos x="80" y="220"/>
                    </a:cxn>
                    <a:cxn ang="0">
                      <a:pos x="80" y="218"/>
                    </a:cxn>
                    <a:cxn ang="0">
                      <a:pos x="80" y="38"/>
                    </a:cxn>
                    <a:cxn ang="0">
                      <a:pos x="86" y="38"/>
                    </a:cxn>
                    <a:cxn ang="0">
                      <a:pos x="86" y="106"/>
                    </a:cxn>
                    <a:cxn ang="0">
                      <a:pos x="86" y="108"/>
                    </a:cxn>
                    <a:cxn ang="0">
                      <a:pos x="88" y="112"/>
                    </a:cxn>
                    <a:cxn ang="0">
                      <a:pos x="90" y="112"/>
                    </a:cxn>
                    <a:cxn ang="0">
                      <a:pos x="94" y="114"/>
                    </a:cxn>
                    <a:cxn ang="0">
                      <a:pos x="98" y="114"/>
                    </a:cxn>
                    <a:cxn ang="0">
                      <a:pos x="100" y="112"/>
                    </a:cxn>
                    <a:cxn ang="0">
                      <a:pos x="102" y="112"/>
                    </a:cxn>
                    <a:cxn ang="0">
                      <a:pos x="104" y="108"/>
                    </a:cxn>
                    <a:cxn ang="0">
                      <a:pos x="106" y="106"/>
                    </a:cxn>
                    <a:cxn ang="0">
                      <a:pos x="106" y="22"/>
                    </a:cxn>
                    <a:cxn ang="0">
                      <a:pos x="104" y="20"/>
                    </a:cxn>
                    <a:cxn ang="0">
                      <a:pos x="106" y="20"/>
                    </a:cxn>
                  </a:cxnLst>
                  <a:rect l="txL" t="txT" r="txR" b="txB"/>
                  <a:pathLst>
                    <a:path w="106" h="226">
                      <a:moveTo>
                        <a:pt x="106" y="20"/>
                      </a:moveTo>
                      <a:lnTo>
                        <a:pt x="106" y="20"/>
                      </a:lnTo>
                      <a:lnTo>
                        <a:pt x="104" y="12"/>
                      </a:lnTo>
                      <a:lnTo>
                        <a:pt x="98" y="6"/>
                      </a:lnTo>
                      <a:lnTo>
                        <a:pt x="90" y="2"/>
                      </a:lnTo>
                      <a:lnTo>
                        <a:pt x="80" y="0"/>
                      </a:lnTo>
                      <a:lnTo>
                        <a:pt x="24" y="0"/>
                      </a:lnTo>
                      <a:lnTo>
                        <a:pt x="14" y="2"/>
                      </a:lnTo>
                      <a:lnTo>
                        <a:pt x="6" y="6"/>
                      </a:lnTo>
                      <a:lnTo>
                        <a:pt x="2" y="12"/>
                      </a:lnTo>
                      <a:lnTo>
                        <a:pt x="0" y="20"/>
                      </a:lnTo>
                      <a:lnTo>
                        <a:pt x="0" y="22"/>
                      </a:lnTo>
                      <a:lnTo>
                        <a:pt x="0" y="106"/>
                      </a:lnTo>
                      <a:lnTo>
                        <a:pt x="0" y="108"/>
                      </a:lnTo>
                      <a:lnTo>
                        <a:pt x="2" y="112"/>
                      </a:lnTo>
                      <a:lnTo>
                        <a:pt x="4" y="112"/>
                      </a:lnTo>
                      <a:lnTo>
                        <a:pt x="6" y="114"/>
                      </a:lnTo>
                      <a:lnTo>
                        <a:pt x="10" y="114"/>
                      </a:lnTo>
                      <a:lnTo>
                        <a:pt x="14" y="112"/>
                      </a:lnTo>
                      <a:lnTo>
                        <a:pt x="16" y="112"/>
                      </a:lnTo>
                      <a:lnTo>
                        <a:pt x="18" y="108"/>
                      </a:lnTo>
                      <a:lnTo>
                        <a:pt x="18" y="106"/>
                      </a:lnTo>
                      <a:lnTo>
                        <a:pt x="18" y="38"/>
                      </a:lnTo>
                      <a:lnTo>
                        <a:pt x="24" y="38"/>
                      </a:lnTo>
                      <a:lnTo>
                        <a:pt x="24" y="218"/>
                      </a:lnTo>
                      <a:lnTo>
                        <a:pt x="24" y="220"/>
                      </a:lnTo>
                      <a:lnTo>
                        <a:pt x="26" y="224"/>
                      </a:lnTo>
                      <a:lnTo>
                        <a:pt x="30" y="226"/>
                      </a:lnTo>
                      <a:lnTo>
                        <a:pt x="32" y="226"/>
                      </a:lnTo>
                      <a:lnTo>
                        <a:pt x="42" y="226"/>
                      </a:lnTo>
                      <a:lnTo>
                        <a:pt x="44" y="226"/>
                      </a:lnTo>
                      <a:lnTo>
                        <a:pt x="48" y="224"/>
                      </a:lnTo>
                      <a:lnTo>
                        <a:pt x="50" y="220"/>
                      </a:lnTo>
                      <a:lnTo>
                        <a:pt x="50" y="218"/>
                      </a:lnTo>
                      <a:lnTo>
                        <a:pt x="50" y="110"/>
                      </a:lnTo>
                      <a:lnTo>
                        <a:pt x="54" y="110"/>
                      </a:lnTo>
                      <a:lnTo>
                        <a:pt x="54" y="218"/>
                      </a:lnTo>
                      <a:lnTo>
                        <a:pt x="56" y="220"/>
                      </a:lnTo>
                      <a:lnTo>
                        <a:pt x="58" y="224"/>
                      </a:lnTo>
                      <a:lnTo>
                        <a:pt x="60" y="226"/>
                      </a:lnTo>
                      <a:lnTo>
                        <a:pt x="64" y="226"/>
                      </a:lnTo>
                      <a:lnTo>
                        <a:pt x="72" y="226"/>
                      </a:lnTo>
                      <a:lnTo>
                        <a:pt x="76" y="226"/>
                      </a:lnTo>
                      <a:lnTo>
                        <a:pt x="78" y="224"/>
                      </a:lnTo>
                      <a:lnTo>
                        <a:pt x="80" y="220"/>
                      </a:lnTo>
                      <a:lnTo>
                        <a:pt x="80" y="218"/>
                      </a:lnTo>
                      <a:lnTo>
                        <a:pt x="80" y="38"/>
                      </a:lnTo>
                      <a:lnTo>
                        <a:pt x="86" y="38"/>
                      </a:lnTo>
                      <a:lnTo>
                        <a:pt x="86" y="106"/>
                      </a:lnTo>
                      <a:lnTo>
                        <a:pt x="86" y="108"/>
                      </a:lnTo>
                      <a:lnTo>
                        <a:pt x="88" y="112"/>
                      </a:lnTo>
                      <a:lnTo>
                        <a:pt x="90" y="112"/>
                      </a:lnTo>
                      <a:lnTo>
                        <a:pt x="94" y="114"/>
                      </a:lnTo>
                      <a:lnTo>
                        <a:pt x="98" y="114"/>
                      </a:lnTo>
                      <a:lnTo>
                        <a:pt x="100" y="112"/>
                      </a:lnTo>
                      <a:lnTo>
                        <a:pt x="102" y="112"/>
                      </a:lnTo>
                      <a:lnTo>
                        <a:pt x="104" y="108"/>
                      </a:lnTo>
                      <a:lnTo>
                        <a:pt x="106" y="106"/>
                      </a:lnTo>
                      <a:lnTo>
                        <a:pt x="106" y="22"/>
                      </a:lnTo>
                      <a:lnTo>
                        <a:pt x="104" y="20"/>
                      </a:lnTo>
                      <a:lnTo>
                        <a:pt x="106"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63" name="Freeform 25"/>
                <p:cNvSpPr/>
                <p:nvPr/>
              </p:nvSpPr>
              <p:spPr>
                <a:xfrm>
                  <a:off x="71939" y="0"/>
                  <a:ext cx="105510" cy="105510"/>
                </a:xfrm>
                <a:custGeom>
                  <a:avLst/>
                  <a:gdLst>
                    <a:gd name="txL" fmla="*/ 0 w 44"/>
                    <a:gd name="txT" fmla="*/ 0 h 44"/>
                    <a:gd name="txR" fmla="*/ 44 w 44"/>
                    <a:gd name="txB" fmla="*/ 44 h 44"/>
                  </a:gdLst>
                  <a:ahLst/>
                  <a:cxnLst>
                    <a:cxn ang="0">
                      <a:pos x="22" y="44"/>
                    </a:cxn>
                    <a:cxn ang="0">
                      <a:pos x="22" y="44"/>
                    </a:cxn>
                    <a:cxn ang="0">
                      <a:pos x="32" y="42"/>
                    </a:cxn>
                    <a:cxn ang="0">
                      <a:pos x="38" y="38"/>
                    </a:cxn>
                    <a:cxn ang="0">
                      <a:pos x="44" y="30"/>
                    </a:cxn>
                    <a:cxn ang="0">
                      <a:pos x="44" y="22"/>
                    </a:cxn>
                    <a:cxn ang="0">
                      <a:pos x="44" y="12"/>
                    </a:cxn>
                    <a:cxn ang="0">
                      <a:pos x="38" y="6"/>
                    </a:cxn>
                    <a:cxn ang="0">
                      <a:pos x="32" y="0"/>
                    </a:cxn>
                    <a:cxn ang="0">
                      <a:pos x="22" y="0"/>
                    </a:cxn>
                    <a:cxn ang="0">
                      <a:pos x="14" y="0"/>
                    </a:cxn>
                    <a:cxn ang="0">
                      <a:pos x="6" y="6"/>
                    </a:cxn>
                    <a:cxn ang="0">
                      <a:pos x="2" y="12"/>
                    </a:cxn>
                    <a:cxn ang="0">
                      <a:pos x="0" y="22"/>
                    </a:cxn>
                    <a:cxn ang="0">
                      <a:pos x="2" y="30"/>
                    </a:cxn>
                    <a:cxn ang="0">
                      <a:pos x="6" y="38"/>
                    </a:cxn>
                    <a:cxn ang="0">
                      <a:pos x="14" y="42"/>
                    </a:cxn>
                    <a:cxn ang="0">
                      <a:pos x="22" y="44"/>
                    </a:cxn>
                  </a:cxnLst>
                  <a:rect l="txL" t="txT" r="txR" b="txB"/>
                  <a:pathLst>
                    <a:path w="44" h="44">
                      <a:moveTo>
                        <a:pt x="22" y="44"/>
                      </a:moveTo>
                      <a:lnTo>
                        <a:pt x="22" y="44"/>
                      </a:lnTo>
                      <a:lnTo>
                        <a:pt x="32" y="42"/>
                      </a:lnTo>
                      <a:lnTo>
                        <a:pt x="38" y="38"/>
                      </a:lnTo>
                      <a:lnTo>
                        <a:pt x="44" y="30"/>
                      </a:lnTo>
                      <a:lnTo>
                        <a:pt x="44" y="22"/>
                      </a:lnTo>
                      <a:lnTo>
                        <a:pt x="44" y="12"/>
                      </a:lnTo>
                      <a:lnTo>
                        <a:pt x="38" y="6"/>
                      </a:lnTo>
                      <a:lnTo>
                        <a:pt x="32" y="0"/>
                      </a:lnTo>
                      <a:lnTo>
                        <a:pt x="22" y="0"/>
                      </a:lnTo>
                      <a:lnTo>
                        <a:pt x="14" y="0"/>
                      </a:lnTo>
                      <a:lnTo>
                        <a:pt x="6" y="6"/>
                      </a:lnTo>
                      <a:lnTo>
                        <a:pt x="2" y="12"/>
                      </a:lnTo>
                      <a:lnTo>
                        <a:pt x="0" y="22"/>
                      </a:lnTo>
                      <a:lnTo>
                        <a:pt x="2" y="30"/>
                      </a:lnTo>
                      <a:lnTo>
                        <a:pt x="6" y="38"/>
                      </a:lnTo>
                      <a:lnTo>
                        <a:pt x="14" y="42"/>
                      </a:lnTo>
                      <a:lnTo>
                        <a:pt x="22"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02" name="组合 5209"/>
              <p:cNvGrpSpPr/>
              <p:nvPr/>
            </p:nvGrpSpPr>
            <p:grpSpPr>
              <a:xfrm>
                <a:off x="9850" y="3753"/>
                <a:ext cx="400" cy="1042"/>
                <a:chOff x="0" y="0"/>
                <a:chExt cx="254184" cy="661839"/>
              </a:xfrm>
            </p:grpSpPr>
            <p:sp>
              <p:nvSpPr>
                <p:cNvPr id="160" name="Freeform 26"/>
                <p:cNvSpPr/>
                <p:nvPr/>
              </p:nvSpPr>
              <p:spPr>
                <a:xfrm>
                  <a:off x="0" y="119899"/>
                  <a:ext cx="254184" cy="541940"/>
                </a:xfrm>
                <a:custGeom>
                  <a:avLst/>
                  <a:gdLst>
                    <a:gd name="txL" fmla="*/ 0 w 106"/>
                    <a:gd name="txT" fmla="*/ 0 h 226"/>
                    <a:gd name="txR" fmla="*/ 106 w 106"/>
                    <a:gd name="txB" fmla="*/ 226 h 226"/>
                  </a:gdLst>
                  <a:ahLst/>
                  <a:cxnLst>
                    <a:cxn ang="0">
                      <a:pos x="106" y="20"/>
                    </a:cxn>
                    <a:cxn ang="0">
                      <a:pos x="106" y="20"/>
                    </a:cxn>
                    <a:cxn ang="0">
                      <a:pos x="104" y="12"/>
                    </a:cxn>
                    <a:cxn ang="0">
                      <a:pos x="100" y="6"/>
                    </a:cxn>
                    <a:cxn ang="0">
                      <a:pos x="92" y="2"/>
                    </a:cxn>
                    <a:cxn ang="0">
                      <a:pos x="82" y="0"/>
                    </a:cxn>
                    <a:cxn ang="0">
                      <a:pos x="26" y="0"/>
                    </a:cxn>
                    <a:cxn ang="0">
                      <a:pos x="16" y="2"/>
                    </a:cxn>
                    <a:cxn ang="0">
                      <a:pos x="8" y="6"/>
                    </a:cxn>
                    <a:cxn ang="0">
                      <a:pos x="2" y="12"/>
                    </a:cxn>
                    <a:cxn ang="0">
                      <a:pos x="0" y="20"/>
                    </a:cxn>
                    <a:cxn ang="0">
                      <a:pos x="0" y="22"/>
                    </a:cxn>
                    <a:cxn ang="0">
                      <a:pos x="0" y="106"/>
                    </a:cxn>
                    <a:cxn ang="0">
                      <a:pos x="2" y="108"/>
                    </a:cxn>
                    <a:cxn ang="0">
                      <a:pos x="2" y="112"/>
                    </a:cxn>
                    <a:cxn ang="0">
                      <a:pos x="6" y="112"/>
                    </a:cxn>
                    <a:cxn ang="0">
                      <a:pos x="8" y="114"/>
                    </a:cxn>
                    <a:cxn ang="0">
                      <a:pos x="12" y="114"/>
                    </a:cxn>
                    <a:cxn ang="0">
                      <a:pos x="14" y="112"/>
                    </a:cxn>
                    <a:cxn ang="0">
                      <a:pos x="18" y="112"/>
                    </a:cxn>
                    <a:cxn ang="0">
                      <a:pos x="18" y="108"/>
                    </a:cxn>
                    <a:cxn ang="0">
                      <a:pos x="20" y="106"/>
                    </a:cxn>
                    <a:cxn ang="0">
                      <a:pos x="20" y="38"/>
                    </a:cxn>
                    <a:cxn ang="0">
                      <a:pos x="26" y="38"/>
                    </a:cxn>
                    <a:cxn ang="0">
                      <a:pos x="26" y="218"/>
                    </a:cxn>
                    <a:cxn ang="0">
                      <a:pos x="26" y="220"/>
                    </a:cxn>
                    <a:cxn ang="0">
                      <a:pos x="28" y="224"/>
                    </a:cxn>
                    <a:cxn ang="0">
                      <a:pos x="30" y="226"/>
                    </a:cxn>
                    <a:cxn ang="0">
                      <a:pos x="34" y="226"/>
                    </a:cxn>
                    <a:cxn ang="0">
                      <a:pos x="42" y="226"/>
                    </a:cxn>
                    <a:cxn ang="0">
                      <a:pos x="46" y="226"/>
                    </a:cxn>
                    <a:cxn ang="0">
                      <a:pos x="48" y="224"/>
                    </a:cxn>
                    <a:cxn ang="0">
                      <a:pos x="50" y="220"/>
                    </a:cxn>
                    <a:cxn ang="0">
                      <a:pos x="52" y="218"/>
                    </a:cxn>
                    <a:cxn ang="0">
                      <a:pos x="52" y="110"/>
                    </a:cxn>
                    <a:cxn ang="0">
                      <a:pos x="56" y="110"/>
                    </a:cxn>
                    <a:cxn ang="0">
                      <a:pos x="56" y="218"/>
                    </a:cxn>
                    <a:cxn ang="0">
                      <a:pos x="56" y="220"/>
                    </a:cxn>
                    <a:cxn ang="0">
                      <a:pos x="58" y="224"/>
                    </a:cxn>
                    <a:cxn ang="0">
                      <a:pos x="62" y="226"/>
                    </a:cxn>
                    <a:cxn ang="0">
                      <a:pos x="64" y="226"/>
                    </a:cxn>
                    <a:cxn ang="0">
                      <a:pos x="72" y="226"/>
                    </a:cxn>
                    <a:cxn ang="0">
                      <a:pos x="76" y="226"/>
                    </a:cxn>
                    <a:cxn ang="0">
                      <a:pos x="80" y="224"/>
                    </a:cxn>
                    <a:cxn ang="0">
                      <a:pos x="80" y="220"/>
                    </a:cxn>
                    <a:cxn ang="0">
                      <a:pos x="82" y="218"/>
                    </a:cxn>
                    <a:cxn ang="0">
                      <a:pos x="82" y="38"/>
                    </a:cxn>
                    <a:cxn ang="0">
                      <a:pos x="88" y="38"/>
                    </a:cxn>
                    <a:cxn ang="0">
                      <a:pos x="88" y="106"/>
                    </a:cxn>
                    <a:cxn ang="0">
                      <a:pos x="88" y="108"/>
                    </a:cxn>
                    <a:cxn ang="0">
                      <a:pos x="90" y="112"/>
                    </a:cxn>
                    <a:cxn ang="0">
                      <a:pos x="92" y="112"/>
                    </a:cxn>
                    <a:cxn ang="0">
                      <a:pos x="94" y="114"/>
                    </a:cxn>
                    <a:cxn ang="0">
                      <a:pos x="98" y="114"/>
                    </a:cxn>
                    <a:cxn ang="0">
                      <a:pos x="102" y="112"/>
                    </a:cxn>
                    <a:cxn ang="0">
                      <a:pos x="104" y="112"/>
                    </a:cxn>
                    <a:cxn ang="0">
                      <a:pos x="106" y="108"/>
                    </a:cxn>
                    <a:cxn ang="0">
                      <a:pos x="106" y="106"/>
                    </a:cxn>
                    <a:cxn ang="0">
                      <a:pos x="106" y="22"/>
                    </a:cxn>
                    <a:cxn ang="0">
                      <a:pos x="106" y="20"/>
                    </a:cxn>
                  </a:cxnLst>
                  <a:rect l="txL" t="txT" r="txR" b="txB"/>
                  <a:pathLst>
                    <a:path w="106" h="226">
                      <a:moveTo>
                        <a:pt x="106" y="20"/>
                      </a:moveTo>
                      <a:lnTo>
                        <a:pt x="106" y="20"/>
                      </a:lnTo>
                      <a:lnTo>
                        <a:pt x="104" y="12"/>
                      </a:lnTo>
                      <a:lnTo>
                        <a:pt x="100" y="6"/>
                      </a:lnTo>
                      <a:lnTo>
                        <a:pt x="92" y="2"/>
                      </a:lnTo>
                      <a:lnTo>
                        <a:pt x="82" y="0"/>
                      </a:lnTo>
                      <a:lnTo>
                        <a:pt x="26" y="0"/>
                      </a:lnTo>
                      <a:lnTo>
                        <a:pt x="16" y="2"/>
                      </a:lnTo>
                      <a:lnTo>
                        <a:pt x="8" y="6"/>
                      </a:lnTo>
                      <a:lnTo>
                        <a:pt x="2" y="12"/>
                      </a:lnTo>
                      <a:lnTo>
                        <a:pt x="0" y="20"/>
                      </a:lnTo>
                      <a:lnTo>
                        <a:pt x="0" y="22"/>
                      </a:lnTo>
                      <a:lnTo>
                        <a:pt x="0" y="106"/>
                      </a:lnTo>
                      <a:lnTo>
                        <a:pt x="2" y="108"/>
                      </a:lnTo>
                      <a:lnTo>
                        <a:pt x="2" y="112"/>
                      </a:lnTo>
                      <a:lnTo>
                        <a:pt x="6" y="112"/>
                      </a:lnTo>
                      <a:lnTo>
                        <a:pt x="8" y="114"/>
                      </a:lnTo>
                      <a:lnTo>
                        <a:pt x="12" y="114"/>
                      </a:lnTo>
                      <a:lnTo>
                        <a:pt x="14" y="112"/>
                      </a:lnTo>
                      <a:lnTo>
                        <a:pt x="18" y="112"/>
                      </a:lnTo>
                      <a:lnTo>
                        <a:pt x="18" y="108"/>
                      </a:lnTo>
                      <a:lnTo>
                        <a:pt x="20" y="106"/>
                      </a:lnTo>
                      <a:lnTo>
                        <a:pt x="20" y="38"/>
                      </a:lnTo>
                      <a:lnTo>
                        <a:pt x="26" y="38"/>
                      </a:lnTo>
                      <a:lnTo>
                        <a:pt x="26" y="218"/>
                      </a:lnTo>
                      <a:lnTo>
                        <a:pt x="26" y="220"/>
                      </a:lnTo>
                      <a:lnTo>
                        <a:pt x="28" y="224"/>
                      </a:lnTo>
                      <a:lnTo>
                        <a:pt x="30" y="226"/>
                      </a:lnTo>
                      <a:lnTo>
                        <a:pt x="34" y="226"/>
                      </a:lnTo>
                      <a:lnTo>
                        <a:pt x="42" y="226"/>
                      </a:lnTo>
                      <a:lnTo>
                        <a:pt x="46" y="226"/>
                      </a:lnTo>
                      <a:lnTo>
                        <a:pt x="48" y="224"/>
                      </a:lnTo>
                      <a:lnTo>
                        <a:pt x="50" y="220"/>
                      </a:lnTo>
                      <a:lnTo>
                        <a:pt x="52" y="218"/>
                      </a:lnTo>
                      <a:lnTo>
                        <a:pt x="52" y="110"/>
                      </a:lnTo>
                      <a:lnTo>
                        <a:pt x="56" y="110"/>
                      </a:lnTo>
                      <a:lnTo>
                        <a:pt x="56" y="218"/>
                      </a:lnTo>
                      <a:lnTo>
                        <a:pt x="56" y="220"/>
                      </a:lnTo>
                      <a:lnTo>
                        <a:pt x="58" y="224"/>
                      </a:lnTo>
                      <a:lnTo>
                        <a:pt x="62" y="226"/>
                      </a:lnTo>
                      <a:lnTo>
                        <a:pt x="64" y="226"/>
                      </a:lnTo>
                      <a:lnTo>
                        <a:pt x="72" y="226"/>
                      </a:lnTo>
                      <a:lnTo>
                        <a:pt x="76" y="226"/>
                      </a:lnTo>
                      <a:lnTo>
                        <a:pt x="80" y="224"/>
                      </a:lnTo>
                      <a:lnTo>
                        <a:pt x="80" y="220"/>
                      </a:lnTo>
                      <a:lnTo>
                        <a:pt x="82" y="218"/>
                      </a:lnTo>
                      <a:lnTo>
                        <a:pt x="82" y="38"/>
                      </a:lnTo>
                      <a:lnTo>
                        <a:pt x="88" y="38"/>
                      </a:lnTo>
                      <a:lnTo>
                        <a:pt x="88" y="106"/>
                      </a:lnTo>
                      <a:lnTo>
                        <a:pt x="88" y="108"/>
                      </a:lnTo>
                      <a:lnTo>
                        <a:pt x="90" y="112"/>
                      </a:lnTo>
                      <a:lnTo>
                        <a:pt x="92" y="112"/>
                      </a:lnTo>
                      <a:lnTo>
                        <a:pt x="94" y="114"/>
                      </a:lnTo>
                      <a:lnTo>
                        <a:pt x="98" y="114"/>
                      </a:lnTo>
                      <a:lnTo>
                        <a:pt x="102" y="112"/>
                      </a:lnTo>
                      <a:lnTo>
                        <a:pt x="104" y="112"/>
                      </a:lnTo>
                      <a:lnTo>
                        <a:pt x="106" y="108"/>
                      </a:lnTo>
                      <a:lnTo>
                        <a:pt x="106" y="106"/>
                      </a:lnTo>
                      <a:lnTo>
                        <a:pt x="106" y="22"/>
                      </a:lnTo>
                      <a:lnTo>
                        <a:pt x="106"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61" name="Freeform 27"/>
                <p:cNvSpPr/>
                <p:nvPr/>
              </p:nvSpPr>
              <p:spPr>
                <a:xfrm>
                  <a:off x="71939" y="0"/>
                  <a:ext cx="110306" cy="105510"/>
                </a:xfrm>
                <a:custGeom>
                  <a:avLst/>
                  <a:gdLst>
                    <a:gd name="txL" fmla="*/ 0 w 46"/>
                    <a:gd name="txT" fmla="*/ 0 h 44"/>
                    <a:gd name="txR" fmla="*/ 46 w 46"/>
                    <a:gd name="txB" fmla="*/ 44 h 44"/>
                  </a:gdLst>
                  <a:ahLst/>
                  <a:cxnLst>
                    <a:cxn ang="0">
                      <a:pos x="24" y="44"/>
                    </a:cxn>
                    <a:cxn ang="0">
                      <a:pos x="24" y="44"/>
                    </a:cxn>
                    <a:cxn ang="0">
                      <a:pos x="32" y="42"/>
                    </a:cxn>
                    <a:cxn ang="0">
                      <a:pos x="40" y="38"/>
                    </a:cxn>
                    <a:cxn ang="0">
                      <a:pos x="44" y="30"/>
                    </a:cxn>
                    <a:cxn ang="0">
                      <a:pos x="46" y="22"/>
                    </a:cxn>
                    <a:cxn ang="0">
                      <a:pos x="44" y="12"/>
                    </a:cxn>
                    <a:cxn ang="0">
                      <a:pos x="40" y="6"/>
                    </a:cxn>
                    <a:cxn ang="0">
                      <a:pos x="32" y="0"/>
                    </a:cxn>
                    <a:cxn ang="0">
                      <a:pos x="24" y="0"/>
                    </a:cxn>
                    <a:cxn ang="0">
                      <a:pos x="14" y="0"/>
                    </a:cxn>
                    <a:cxn ang="0">
                      <a:pos x="8" y="6"/>
                    </a:cxn>
                    <a:cxn ang="0">
                      <a:pos x="2" y="12"/>
                    </a:cxn>
                    <a:cxn ang="0">
                      <a:pos x="0" y="22"/>
                    </a:cxn>
                    <a:cxn ang="0">
                      <a:pos x="2" y="30"/>
                    </a:cxn>
                    <a:cxn ang="0">
                      <a:pos x="8" y="38"/>
                    </a:cxn>
                    <a:cxn ang="0">
                      <a:pos x="14" y="42"/>
                    </a:cxn>
                    <a:cxn ang="0">
                      <a:pos x="24" y="44"/>
                    </a:cxn>
                  </a:cxnLst>
                  <a:rect l="txL" t="txT" r="txR" b="txB"/>
                  <a:pathLst>
                    <a:path w="46" h="44">
                      <a:moveTo>
                        <a:pt x="24" y="44"/>
                      </a:moveTo>
                      <a:lnTo>
                        <a:pt x="24" y="44"/>
                      </a:lnTo>
                      <a:lnTo>
                        <a:pt x="32" y="42"/>
                      </a:lnTo>
                      <a:lnTo>
                        <a:pt x="40" y="38"/>
                      </a:lnTo>
                      <a:lnTo>
                        <a:pt x="44" y="30"/>
                      </a:lnTo>
                      <a:lnTo>
                        <a:pt x="46" y="22"/>
                      </a:lnTo>
                      <a:lnTo>
                        <a:pt x="44" y="12"/>
                      </a:lnTo>
                      <a:lnTo>
                        <a:pt x="40" y="6"/>
                      </a:lnTo>
                      <a:lnTo>
                        <a:pt x="32" y="0"/>
                      </a:lnTo>
                      <a:lnTo>
                        <a:pt x="24" y="0"/>
                      </a:lnTo>
                      <a:lnTo>
                        <a:pt x="14" y="0"/>
                      </a:lnTo>
                      <a:lnTo>
                        <a:pt x="8" y="6"/>
                      </a:lnTo>
                      <a:lnTo>
                        <a:pt x="2" y="12"/>
                      </a:lnTo>
                      <a:lnTo>
                        <a:pt x="0" y="22"/>
                      </a:lnTo>
                      <a:lnTo>
                        <a:pt x="2" y="30"/>
                      </a:lnTo>
                      <a:lnTo>
                        <a:pt x="8" y="38"/>
                      </a:lnTo>
                      <a:lnTo>
                        <a:pt x="14" y="42"/>
                      </a:lnTo>
                      <a:lnTo>
                        <a:pt x="24"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03" name="组合 5210"/>
              <p:cNvGrpSpPr/>
              <p:nvPr/>
            </p:nvGrpSpPr>
            <p:grpSpPr>
              <a:xfrm>
                <a:off x="10358" y="3753"/>
                <a:ext cx="400" cy="1042"/>
                <a:chOff x="0" y="0"/>
                <a:chExt cx="254184" cy="661839"/>
              </a:xfrm>
            </p:grpSpPr>
            <p:sp>
              <p:nvSpPr>
                <p:cNvPr id="158" name="Freeform 28"/>
                <p:cNvSpPr/>
                <p:nvPr/>
              </p:nvSpPr>
              <p:spPr>
                <a:xfrm>
                  <a:off x="0" y="119899"/>
                  <a:ext cx="254184" cy="541940"/>
                </a:xfrm>
                <a:custGeom>
                  <a:avLst/>
                  <a:gdLst>
                    <a:gd name="txL" fmla="*/ 0 w 106"/>
                    <a:gd name="txT" fmla="*/ 0 h 226"/>
                    <a:gd name="txR" fmla="*/ 106 w 106"/>
                    <a:gd name="txB" fmla="*/ 226 h 226"/>
                  </a:gdLst>
                  <a:ahLst/>
                  <a:cxnLst>
                    <a:cxn ang="0">
                      <a:pos x="106" y="20"/>
                    </a:cxn>
                    <a:cxn ang="0">
                      <a:pos x="106" y="20"/>
                    </a:cxn>
                    <a:cxn ang="0">
                      <a:pos x="104" y="12"/>
                    </a:cxn>
                    <a:cxn ang="0">
                      <a:pos x="98" y="6"/>
                    </a:cxn>
                    <a:cxn ang="0">
                      <a:pos x="90" y="2"/>
                    </a:cxn>
                    <a:cxn ang="0">
                      <a:pos x="80" y="0"/>
                    </a:cxn>
                    <a:cxn ang="0">
                      <a:pos x="24" y="0"/>
                    </a:cxn>
                    <a:cxn ang="0">
                      <a:pos x="14" y="2"/>
                    </a:cxn>
                    <a:cxn ang="0">
                      <a:pos x="6" y="6"/>
                    </a:cxn>
                    <a:cxn ang="0">
                      <a:pos x="2" y="12"/>
                    </a:cxn>
                    <a:cxn ang="0">
                      <a:pos x="0" y="20"/>
                    </a:cxn>
                    <a:cxn ang="0">
                      <a:pos x="0" y="22"/>
                    </a:cxn>
                    <a:cxn ang="0">
                      <a:pos x="0" y="106"/>
                    </a:cxn>
                    <a:cxn ang="0">
                      <a:pos x="2" y="112"/>
                    </a:cxn>
                    <a:cxn ang="0">
                      <a:pos x="4" y="112"/>
                    </a:cxn>
                    <a:cxn ang="0">
                      <a:pos x="8" y="114"/>
                    </a:cxn>
                    <a:cxn ang="0">
                      <a:pos x="10" y="114"/>
                    </a:cxn>
                    <a:cxn ang="0">
                      <a:pos x="14" y="112"/>
                    </a:cxn>
                    <a:cxn ang="0">
                      <a:pos x="16" y="112"/>
                    </a:cxn>
                    <a:cxn ang="0">
                      <a:pos x="18" y="108"/>
                    </a:cxn>
                    <a:cxn ang="0">
                      <a:pos x="18" y="106"/>
                    </a:cxn>
                    <a:cxn ang="0">
                      <a:pos x="18" y="38"/>
                    </a:cxn>
                    <a:cxn ang="0">
                      <a:pos x="24" y="38"/>
                    </a:cxn>
                    <a:cxn ang="0">
                      <a:pos x="24" y="218"/>
                    </a:cxn>
                    <a:cxn ang="0">
                      <a:pos x="24" y="220"/>
                    </a:cxn>
                    <a:cxn ang="0">
                      <a:pos x="26" y="224"/>
                    </a:cxn>
                    <a:cxn ang="0">
                      <a:pos x="30" y="226"/>
                    </a:cxn>
                    <a:cxn ang="0">
                      <a:pos x="32" y="226"/>
                    </a:cxn>
                    <a:cxn ang="0">
                      <a:pos x="42" y="226"/>
                    </a:cxn>
                    <a:cxn ang="0">
                      <a:pos x="44" y="226"/>
                    </a:cxn>
                    <a:cxn ang="0">
                      <a:pos x="48" y="224"/>
                    </a:cxn>
                    <a:cxn ang="0">
                      <a:pos x="50" y="220"/>
                    </a:cxn>
                    <a:cxn ang="0">
                      <a:pos x="50" y="218"/>
                    </a:cxn>
                    <a:cxn ang="0">
                      <a:pos x="50" y="110"/>
                    </a:cxn>
                    <a:cxn ang="0">
                      <a:pos x="54" y="110"/>
                    </a:cxn>
                    <a:cxn ang="0">
                      <a:pos x="54" y="218"/>
                    </a:cxn>
                    <a:cxn ang="0">
                      <a:pos x="56" y="220"/>
                    </a:cxn>
                    <a:cxn ang="0">
                      <a:pos x="58" y="224"/>
                    </a:cxn>
                    <a:cxn ang="0">
                      <a:pos x="60" y="226"/>
                    </a:cxn>
                    <a:cxn ang="0">
                      <a:pos x="64" y="226"/>
                    </a:cxn>
                    <a:cxn ang="0">
                      <a:pos x="72" y="226"/>
                    </a:cxn>
                    <a:cxn ang="0">
                      <a:pos x="76" y="226"/>
                    </a:cxn>
                    <a:cxn ang="0">
                      <a:pos x="78" y="224"/>
                    </a:cxn>
                    <a:cxn ang="0">
                      <a:pos x="80" y="220"/>
                    </a:cxn>
                    <a:cxn ang="0">
                      <a:pos x="80" y="218"/>
                    </a:cxn>
                    <a:cxn ang="0">
                      <a:pos x="80" y="38"/>
                    </a:cxn>
                    <a:cxn ang="0">
                      <a:pos x="86" y="38"/>
                    </a:cxn>
                    <a:cxn ang="0">
                      <a:pos x="86" y="106"/>
                    </a:cxn>
                    <a:cxn ang="0">
                      <a:pos x="86" y="108"/>
                    </a:cxn>
                    <a:cxn ang="0">
                      <a:pos x="88" y="112"/>
                    </a:cxn>
                    <a:cxn ang="0">
                      <a:pos x="92" y="112"/>
                    </a:cxn>
                    <a:cxn ang="0">
                      <a:pos x="94" y="114"/>
                    </a:cxn>
                    <a:cxn ang="0">
                      <a:pos x="98" y="114"/>
                    </a:cxn>
                    <a:cxn ang="0">
                      <a:pos x="100" y="112"/>
                    </a:cxn>
                    <a:cxn ang="0">
                      <a:pos x="104" y="112"/>
                    </a:cxn>
                    <a:cxn ang="0">
                      <a:pos x="104" y="108"/>
                    </a:cxn>
                    <a:cxn ang="0">
                      <a:pos x="106" y="106"/>
                    </a:cxn>
                    <a:cxn ang="0">
                      <a:pos x="106" y="22"/>
                    </a:cxn>
                    <a:cxn ang="0">
                      <a:pos x="106" y="20"/>
                    </a:cxn>
                  </a:cxnLst>
                  <a:rect l="txL" t="txT" r="txR" b="txB"/>
                  <a:pathLst>
                    <a:path w="106" h="226">
                      <a:moveTo>
                        <a:pt x="106" y="20"/>
                      </a:moveTo>
                      <a:lnTo>
                        <a:pt x="106" y="20"/>
                      </a:lnTo>
                      <a:lnTo>
                        <a:pt x="104" y="12"/>
                      </a:lnTo>
                      <a:lnTo>
                        <a:pt x="98" y="6"/>
                      </a:lnTo>
                      <a:lnTo>
                        <a:pt x="90" y="2"/>
                      </a:lnTo>
                      <a:lnTo>
                        <a:pt x="80" y="0"/>
                      </a:lnTo>
                      <a:lnTo>
                        <a:pt x="24" y="0"/>
                      </a:lnTo>
                      <a:lnTo>
                        <a:pt x="14" y="2"/>
                      </a:lnTo>
                      <a:lnTo>
                        <a:pt x="6" y="6"/>
                      </a:lnTo>
                      <a:lnTo>
                        <a:pt x="2" y="12"/>
                      </a:lnTo>
                      <a:lnTo>
                        <a:pt x="0" y="20"/>
                      </a:lnTo>
                      <a:lnTo>
                        <a:pt x="0" y="22"/>
                      </a:lnTo>
                      <a:lnTo>
                        <a:pt x="0" y="106"/>
                      </a:lnTo>
                      <a:lnTo>
                        <a:pt x="2" y="112"/>
                      </a:lnTo>
                      <a:lnTo>
                        <a:pt x="4" y="112"/>
                      </a:lnTo>
                      <a:lnTo>
                        <a:pt x="8" y="114"/>
                      </a:lnTo>
                      <a:lnTo>
                        <a:pt x="10" y="114"/>
                      </a:lnTo>
                      <a:lnTo>
                        <a:pt x="14" y="112"/>
                      </a:lnTo>
                      <a:lnTo>
                        <a:pt x="16" y="112"/>
                      </a:lnTo>
                      <a:lnTo>
                        <a:pt x="18" y="108"/>
                      </a:lnTo>
                      <a:lnTo>
                        <a:pt x="18" y="106"/>
                      </a:lnTo>
                      <a:lnTo>
                        <a:pt x="18" y="38"/>
                      </a:lnTo>
                      <a:lnTo>
                        <a:pt x="24" y="38"/>
                      </a:lnTo>
                      <a:lnTo>
                        <a:pt x="24" y="218"/>
                      </a:lnTo>
                      <a:lnTo>
                        <a:pt x="24" y="220"/>
                      </a:lnTo>
                      <a:lnTo>
                        <a:pt x="26" y="224"/>
                      </a:lnTo>
                      <a:lnTo>
                        <a:pt x="30" y="226"/>
                      </a:lnTo>
                      <a:lnTo>
                        <a:pt x="32" y="226"/>
                      </a:lnTo>
                      <a:lnTo>
                        <a:pt x="42" y="226"/>
                      </a:lnTo>
                      <a:lnTo>
                        <a:pt x="44" y="226"/>
                      </a:lnTo>
                      <a:lnTo>
                        <a:pt x="48" y="224"/>
                      </a:lnTo>
                      <a:lnTo>
                        <a:pt x="50" y="220"/>
                      </a:lnTo>
                      <a:lnTo>
                        <a:pt x="50" y="218"/>
                      </a:lnTo>
                      <a:lnTo>
                        <a:pt x="50" y="110"/>
                      </a:lnTo>
                      <a:lnTo>
                        <a:pt x="54" y="110"/>
                      </a:lnTo>
                      <a:lnTo>
                        <a:pt x="54" y="218"/>
                      </a:lnTo>
                      <a:lnTo>
                        <a:pt x="56" y="220"/>
                      </a:lnTo>
                      <a:lnTo>
                        <a:pt x="58" y="224"/>
                      </a:lnTo>
                      <a:lnTo>
                        <a:pt x="60" y="226"/>
                      </a:lnTo>
                      <a:lnTo>
                        <a:pt x="64" y="226"/>
                      </a:lnTo>
                      <a:lnTo>
                        <a:pt x="72" y="226"/>
                      </a:lnTo>
                      <a:lnTo>
                        <a:pt x="76" y="226"/>
                      </a:lnTo>
                      <a:lnTo>
                        <a:pt x="78" y="224"/>
                      </a:lnTo>
                      <a:lnTo>
                        <a:pt x="80" y="220"/>
                      </a:lnTo>
                      <a:lnTo>
                        <a:pt x="80" y="218"/>
                      </a:lnTo>
                      <a:lnTo>
                        <a:pt x="80" y="38"/>
                      </a:lnTo>
                      <a:lnTo>
                        <a:pt x="86" y="38"/>
                      </a:lnTo>
                      <a:lnTo>
                        <a:pt x="86" y="106"/>
                      </a:lnTo>
                      <a:lnTo>
                        <a:pt x="86" y="108"/>
                      </a:lnTo>
                      <a:lnTo>
                        <a:pt x="88" y="112"/>
                      </a:lnTo>
                      <a:lnTo>
                        <a:pt x="92" y="112"/>
                      </a:lnTo>
                      <a:lnTo>
                        <a:pt x="94" y="114"/>
                      </a:lnTo>
                      <a:lnTo>
                        <a:pt x="98" y="114"/>
                      </a:lnTo>
                      <a:lnTo>
                        <a:pt x="100" y="112"/>
                      </a:lnTo>
                      <a:lnTo>
                        <a:pt x="104" y="112"/>
                      </a:lnTo>
                      <a:lnTo>
                        <a:pt x="104" y="108"/>
                      </a:lnTo>
                      <a:lnTo>
                        <a:pt x="106" y="106"/>
                      </a:lnTo>
                      <a:lnTo>
                        <a:pt x="106" y="22"/>
                      </a:lnTo>
                      <a:lnTo>
                        <a:pt x="106"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59" name="Freeform 29"/>
                <p:cNvSpPr/>
                <p:nvPr/>
              </p:nvSpPr>
              <p:spPr>
                <a:xfrm>
                  <a:off x="71939" y="0"/>
                  <a:ext cx="110306" cy="105510"/>
                </a:xfrm>
                <a:custGeom>
                  <a:avLst/>
                  <a:gdLst>
                    <a:gd name="txL" fmla="*/ 0 w 46"/>
                    <a:gd name="txT" fmla="*/ 0 h 44"/>
                    <a:gd name="txR" fmla="*/ 46 w 46"/>
                    <a:gd name="txB" fmla="*/ 44 h 44"/>
                  </a:gdLst>
                  <a:ahLst/>
                  <a:cxnLst>
                    <a:cxn ang="0">
                      <a:pos x="22" y="44"/>
                    </a:cxn>
                    <a:cxn ang="0">
                      <a:pos x="22" y="44"/>
                    </a:cxn>
                    <a:cxn ang="0">
                      <a:pos x="32" y="42"/>
                    </a:cxn>
                    <a:cxn ang="0">
                      <a:pos x="38" y="38"/>
                    </a:cxn>
                    <a:cxn ang="0">
                      <a:pos x="44" y="30"/>
                    </a:cxn>
                    <a:cxn ang="0">
                      <a:pos x="46" y="22"/>
                    </a:cxn>
                    <a:cxn ang="0">
                      <a:pos x="44" y="12"/>
                    </a:cxn>
                    <a:cxn ang="0">
                      <a:pos x="38" y="6"/>
                    </a:cxn>
                    <a:cxn ang="0">
                      <a:pos x="32" y="0"/>
                    </a:cxn>
                    <a:cxn ang="0">
                      <a:pos x="22" y="0"/>
                    </a:cxn>
                    <a:cxn ang="0">
                      <a:pos x="14" y="0"/>
                    </a:cxn>
                    <a:cxn ang="0">
                      <a:pos x="6" y="6"/>
                    </a:cxn>
                    <a:cxn ang="0">
                      <a:pos x="2" y="12"/>
                    </a:cxn>
                    <a:cxn ang="0">
                      <a:pos x="0" y="22"/>
                    </a:cxn>
                    <a:cxn ang="0">
                      <a:pos x="2" y="30"/>
                    </a:cxn>
                    <a:cxn ang="0">
                      <a:pos x="6" y="38"/>
                    </a:cxn>
                    <a:cxn ang="0">
                      <a:pos x="14" y="42"/>
                    </a:cxn>
                    <a:cxn ang="0">
                      <a:pos x="22" y="44"/>
                    </a:cxn>
                  </a:cxnLst>
                  <a:rect l="txL" t="txT" r="txR" b="txB"/>
                  <a:pathLst>
                    <a:path w="46" h="44">
                      <a:moveTo>
                        <a:pt x="22" y="44"/>
                      </a:moveTo>
                      <a:lnTo>
                        <a:pt x="22" y="44"/>
                      </a:lnTo>
                      <a:lnTo>
                        <a:pt x="32" y="42"/>
                      </a:lnTo>
                      <a:lnTo>
                        <a:pt x="38" y="38"/>
                      </a:lnTo>
                      <a:lnTo>
                        <a:pt x="44" y="30"/>
                      </a:lnTo>
                      <a:lnTo>
                        <a:pt x="46" y="22"/>
                      </a:lnTo>
                      <a:lnTo>
                        <a:pt x="44" y="12"/>
                      </a:lnTo>
                      <a:lnTo>
                        <a:pt x="38" y="6"/>
                      </a:lnTo>
                      <a:lnTo>
                        <a:pt x="32" y="0"/>
                      </a:lnTo>
                      <a:lnTo>
                        <a:pt x="22" y="0"/>
                      </a:lnTo>
                      <a:lnTo>
                        <a:pt x="14" y="0"/>
                      </a:lnTo>
                      <a:lnTo>
                        <a:pt x="6" y="6"/>
                      </a:lnTo>
                      <a:lnTo>
                        <a:pt x="2" y="12"/>
                      </a:lnTo>
                      <a:lnTo>
                        <a:pt x="0" y="22"/>
                      </a:lnTo>
                      <a:lnTo>
                        <a:pt x="2" y="30"/>
                      </a:lnTo>
                      <a:lnTo>
                        <a:pt x="6" y="38"/>
                      </a:lnTo>
                      <a:lnTo>
                        <a:pt x="14" y="42"/>
                      </a:lnTo>
                      <a:lnTo>
                        <a:pt x="22"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04" name="组合 5211"/>
              <p:cNvGrpSpPr/>
              <p:nvPr/>
            </p:nvGrpSpPr>
            <p:grpSpPr>
              <a:xfrm>
                <a:off x="10855" y="3753"/>
                <a:ext cx="400" cy="1042"/>
                <a:chOff x="0" y="0"/>
                <a:chExt cx="254184" cy="661839"/>
              </a:xfrm>
            </p:grpSpPr>
            <p:sp>
              <p:nvSpPr>
                <p:cNvPr id="156" name="Freeform 30"/>
                <p:cNvSpPr/>
                <p:nvPr/>
              </p:nvSpPr>
              <p:spPr>
                <a:xfrm>
                  <a:off x="0" y="119899"/>
                  <a:ext cx="254184" cy="541940"/>
                </a:xfrm>
                <a:custGeom>
                  <a:avLst/>
                  <a:gdLst>
                    <a:gd name="txL" fmla="*/ 0 w 106"/>
                    <a:gd name="txT" fmla="*/ 0 h 226"/>
                    <a:gd name="txR" fmla="*/ 106 w 106"/>
                    <a:gd name="txB" fmla="*/ 226 h 226"/>
                  </a:gdLst>
                  <a:ahLst/>
                  <a:cxnLst>
                    <a:cxn ang="0">
                      <a:pos x="106" y="20"/>
                    </a:cxn>
                    <a:cxn ang="0">
                      <a:pos x="106" y="20"/>
                    </a:cxn>
                    <a:cxn ang="0">
                      <a:pos x="104" y="12"/>
                    </a:cxn>
                    <a:cxn ang="0">
                      <a:pos x="100" y="6"/>
                    </a:cxn>
                    <a:cxn ang="0">
                      <a:pos x="92" y="2"/>
                    </a:cxn>
                    <a:cxn ang="0">
                      <a:pos x="82" y="0"/>
                    </a:cxn>
                    <a:cxn ang="0">
                      <a:pos x="26" y="0"/>
                    </a:cxn>
                    <a:cxn ang="0">
                      <a:pos x="16" y="2"/>
                    </a:cxn>
                    <a:cxn ang="0">
                      <a:pos x="8" y="6"/>
                    </a:cxn>
                    <a:cxn ang="0">
                      <a:pos x="2" y="12"/>
                    </a:cxn>
                    <a:cxn ang="0">
                      <a:pos x="0" y="20"/>
                    </a:cxn>
                    <a:cxn ang="0">
                      <a:pos x="0" y="22"/>
                    </a:cxn>
                    <a:cxn ang="0">
                      <a:pos x="0" y="106"/>
                    </a:cxn>
                    <a:cxn ang="0">
                      <a:pos x="2" y="112"/>
                    </a:cxn>
                    <a:cxn ang="0">
                      <a:pos x="6" y="112"/>
                    </a:cxn>
                    <a:cxn ang="0">
                      <a:pos x="8" y="114"/>
                    </a:cxn>
                    <a:cxn ang="0">
                      <a:pos x="12" y="114"/>
                    </a:cxn>
                    <a:cxn ang="0">
                      <a:pos x="14" y="112"/>
                    </a:cxn>
                    <a:cxn ang="0">
                      <a:pos x="18" y="112"/>
                    </a:cxn>
                    <a:cxn ang="0">
                      <a:pos x="20" y="108"/>
                    </a:cxn>
                    <a:cxn ang="0">
                      <a:pos x="20" y="106"/>
                    </a:cxn>
                    <a:cxn ang="0">
                      <a:pos x="20" y="38"/>
                    </a:cxn>
                    <a:cxn ang="0">
                      <a:pos x="26" y="38"/>
                    </a:cxn>
                    <a:cxn ang="0">
                      <a:pos x="26" y="218"/>
                    </a:cxn>
                    <a:cxn ang="0">
                      <a:pos x="26" y="220"/>
                    </a:cxn>
                    <a:cxn ang="0">
                      <a:pos x="28" y="224"/>
                    </a:cxn>
                    <a:cxn ang="0">
                      <a:pos x="30" y="226"/>
                    </a:cxn>
                    <a:cxn ang="0">
                      <a:pos x="34" y="226"/>
                    </a:cxn>
                    <a:cxn ang="0">
                      <a:pos x="42" y="226"/>
                    </a:cxn>
                    <a:cxn ang="0">
                      <a:pos x="46" y="226"/>
                    </a:cxn>
                    <a:cxn ang="0">
                      <a:pos x="48" y="224"/>
                    </a:cxn>
                    <a:cxn ang="0">
                      <a:pos x="50" y="220"/>
                    </a:cxn>
                    <a:cxn ang="0">
                      <a:pos x="52" y="218"/>
                    </a:cxn>
                    <a:cxn ang="0">
                      <a:pos x="52" y="110"/>
                    </a:cxn>
                    <a:cxn ang="0">
                      <a:pos x="56" y="110"/>
                    </a:cxn>
                    <a:cxn ang="0">
                      <a:pos x="56" y="218"/>
                    </a:cxn>
                    <a:cxn ang="0">
                      <a:pos x="56" y="220"/>
                    </a:cxn>
                    <a:cxn ang="0">
                      <a:pos x="58" y="224"/>
                    </a:cxn>
                    <a:cxn ang="0">
                      <a:pos x="62" y="226"/>
                    </a:cxn>
                    <a:cxn ang="0">
                      <a:pos x="64" y="226"/>
                    </a:cxn>
                    <a:cxn ang="0">
                      <a:pos x="74" y="226"/>
                    </a:cxn>
                    <a:cxn ang="0">
                      <a:pos x="76" y="226"/>
                    </a:cxn>
                    <a:cxn ang="0">
                      <a:pos x="80" y="224"/>
                    </a:cxn>
                    <a:cxn ang="0">
                      <a:pos x="82" y="220"/>
                    </a:cxn>
                    <a:cxn ang="0">
                      <a:pos x="82" y="218"/>
                    </a:cxn>
                    <a:cxn ang="0">
                      <a:pos x="82" y="38"/>
                    </a:cxn>
                    <a:cxn ang="0">
                      <a:pos x="88" y="38"/>
                    </a:cxn>
                    <a:cxn ang="0">
                      <a:pos x="88" y="106"/>
                    </a:cxn>
                    <a:cxn ang="0">
                      <a:pos x="88" y="108"/>
                    </a:cxn>
                    <a:cxn ang="0">
                      <a:pos x="90" y="112"/>
                    </a:cxn>
                    <a:cxn ang="0">
                      <a:pos x="92" y="112"/>
                    </a:cxn>
                    <a:cxn ang="0">
                      <a:pos x="96" y="114"/>
                    </a:cxn>
                    <a:cxn ang="0">
                      <a:pos x="98" y="114"/>
                    </a:cxn>
                    <a:cxn ang="0">
                      <a:pos x="102" y="112"/>
                    </a:cxn>
                    <a:cxn ang="0">
                      <a:pos x="104" y="112"/>
                    </a:cxn>
                    <a:cxn ang="0">
                      <a:pos x="106" y="108"/>
                    </a:cxn>
                    <a:cxn ang="0">
                      <a:pos x="106" y="106"/>
                    </a:cxn>
                    <a:cxn ang="0">
                      <a:pos x="106" y="22"/>
                    </a:cxn>
                    <a:cxn ang="0">
                      <a:pos x="106" y="20"/>
                    </a:cxn>
                  </a:cxnLst>
                  <a:rect l="txL" t="txT" r="txR" b="txB"/>
                  <a:pathLst>
                    <a:path w="106" h="226">
                      <a:moveTo>
                        <a:pt x="106" y="20"/>
                      </a:moveTo>
                      <a:lnTo>
                        <a:pt x="106" y="20"/>
                      </a:lnTo>
                      <a:lnTo>
                        <a:pt x="104" y="12"/>
                      </a:lnTo>
                      <a:lnTo>
                        <a:pt x="100" y="6"/>
                      </a:lnTo>
                      <a:lnTo>
                        <a:pt x="92" y="2"/>
                      </a:lnTo>
                      <a:lnTo>
                        <a:pt x="82" y="0"/>
                      </a:lnTo>
                      <a:lnTo>
                        <a:pt x="26" y="0"/>
                      </a:lnTo>
                      <a:lnTo>
                        <a:pt x="16" y="2"/>
                      </a:lnTo>
                      <a:lnTo>
                        <a:pt x="8" y="6"/>
                      </a:lnTo>
                      <a:lnTo>
                        <a:pt x="2" y="12"/>
                      </a:lnTo>
                      <a:lnTo>
                        <a:pt x="0" y="20"/>
                      </a:lnTo>
                      <a:lnTo>
                        <a:pt x="0" y="22"/>
                      </a:lnTo>
                      <a:lnTo>
                        <a:pt x="0" y="106"/>
                      </a:lnTo>
                      <a:lnTo>
                        <a:pt x="2" y="112"/>
                      </a:lnTo>
                      <a:lnTo>
                        <a:pt x="6" y="112"/>
                      </a:lnTo>
                      <a:lnTo>
                        <a:pt x="8" y="114"/>
                      </a:lnTo>
                      <a:lnTo>
                        <a:pt x="12" y="114"/>
                      </a:lnTo>
                      <a:lnTo>
                        <a:pt x="14" y="112"/>
                      </a:lnTo>
                      <a:lnTo>
                        <a:pt x="18" y="112"/>
                      </a:lnTo>
                      <a:lnTo>
                        <a:pt x="20" y="108"/>
                      </a:lnTo>
                      <a:lnTo>
                        <a:pt x="20" y="106"/>
                      </a:lnTo>
                      <a:lnTo>
                        <a:pt x="20" y="38"/>
                      </a:lnTo>
                      <a:lnTo>
                        <a:pt x="26" y="38"/>
                      </a:lnTo>
                      <a:lnTo>
                        <a:pt x="26" y="218"/>
                      </a:lnTo>
                      <a:lnTo>
                        <a:pt x="26" y="220"/>
                      </a:lnTo>
                      <a:lnTo>
                        <a:pt x="28" y="224"/>
                      </a:lnTo>
                      <a:lnTo>
                        <a:pt x="30" y="226"/>
                      </a:lnTo>
                      <a:lnTo>
                        <a:pt x="34" y="226"/>
                      </a:lnTo>
                      <a:lnTo>
                        <a:pt x="42" y="226"/>
                      </a:lnTo>
                      <a:lnTo>
                        <a:pt x="46" y="226"/>
                      </a:lnTo>
                      <a:lnTo>
                        <a:pt x="48" y="224"/>
                      </a:lnTo>
                      <a:lnTo>
                        <a:pt x="50" y="220"/>
                      </a:lnTo>
                      <a:lnTo>
                        <a:pt x="52" y="218"/>
                      </a:lnTo>
                      <a:lnTo>
                        <a:pt x="52" y="110"/>
                      </a:lnTo>
                      <a:lnTo>
                        <a:pt x="56" y="110"/>
                      </a:lnTo>
                      <a:lnTo>
                        <a:pt x="56" y="218"/>
                      </a:lnTo>
                      <a:lnTo>
                        <a:pt x="56" y="220"/>
                      </a:lnTo>
                      <a:lnTo>
                        <a:pt x="58" y="224"/>
                      </a:lnTo>
                      <a:lnTo>
                        <a:pt x="62" y="226"/>
                      </a:lnTo>
                      <a:lnTo>
                        <a:pt x="64" y="226"/>
                      </a:lnTo>
                      <a:lnTo>
                        <a:pt x="74" y="226"/>
                      </a:lnTo>
                      <a:lnTo>
                        <a:pt x="76" y="226"/>
                      </a:lnTo>
                      <a:lnTo>
                        <a:pt x="80" y="224"/>
                      </a:lnTo>
                      <a:lnTo>
                        <a:pt x="82" y="220"/>
                      </a:lnTo>
                      <a:lnTo>
                        <a:pt x="82" y="218"/>
                      </a:lnTo>
                      <a:lnTo>
                        <a:pt x="82" y="38"/>
                      </a:lnTo>
                      <a:lnTo>
                        <a:pt x="88" y="38"/>
                      </a:lnTo>
                      <a:lnTo>
                        <a:pt x="88" y="106"/>
                      </a:lnTo>
                      <a:lnTo>
                        <a:pt x="88" y="108"/>
                      </a:lnTo>
                      <a:lnTo>
                        <a:pt x="90" y="112"/>
                      </a:lnTo>
                      <a:lnTo>
                        <a:pt x="92" y="112"/>
                      </a:lnTo>
                      <a:lnTo>
                        <a:pt x="96" y="114"/>
                      </a:lnTo>
                      <a:lnTo>
                        <a:pt x="98" y="114"/>
                      </a:lnTo>
                      <a:lnTo>
                        <a:pt x="102" y="112"/>
                      </a:lnTo>
                      <a:lnTo>
                        <a:pt x="104" y="112"/>
                      </a:lnTo>
                      <a:lnTo>
                        <a:pt x="106" y="108"/>
                      </a:lnTo>
                      <a:lnTo>
                        <a:pt x="106" y="106"/>
                      </a:lnTo>
                      <a:lnTo>
                        <a:pt x="106" y="22"/>
                      </a:lnTo>
                      <a:lnTo>
                        <a:pt x="106"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57" name="Freeform 31"/>
                <p:cNvSpPr/>
                <p:nvPr/>
              </p:nvSpPr>
              <p:spPr>
                <a:xfrm>
                  <a:off x="71939" y="0"/>
                  <a:ext cx="110306" cy="105510"/>
                </a:xfrm>
                <a:custGeom>
                  <a:avLst/>
                  <a:gdLst>
                    <a:gd name="txL" fmla="*/ 0 w 46"/>
                    <a:gd name="txT" fmla="*/ 0 h 44"/>
                    <a:gd name="txR" fmla="*/ 46 w 46"/>
                    <a:gd name="txB" fmla="*/ 44 h 44"/>
                  </a:gdLst>
                  <a:ahLst/>
                  <a:cxnLst>
                    <a:cxn ang="0">
                      <a:pos x="24" y="44"/>
                    </a:cxn>
                    <a:cxn ang="0">
                      <a:pos x="24" y="44"/>
                    </a:cxn>
                    <a:cxn ang="0">
                      <a:pos x="32" y="42"/>
                    </a:cxn>
                    <a:cxn ang="0">
                      <a:pos x="40" y="38"/>
                    </a:cxn>
                    <a:cxn ang="0">
                      <a:pos x="44" y="30"/>
                    </a:cxn>
                    <a:cxn ang="0">
                      <a:pos x="46" y="22"/>
                    </a:cxn>
                    <a:cxn ang="0">
                      <a:pos x="44" y="12"/>
                    </a:cxn>
                    <a:cxn ang="0">
                      <a:pos x="40" y="6"/>
                    </a:cxn>
                    <a:cxn ang="0">
                      <a:pos x="32" y="0"/>
                    </a:cxn>
                    <a:cxn ang="0">
                      <a:pos x="24" y="0"/>
                    </a:cxn>
                    <a:cxn ang="0">
                      <a:pos x="14" y="0"/>
                    </a:cxn>
                    <a:cxn ang="0">
                      <a:pos x="8" y="6"/>
                    </a:cxn>
                    <a:cxn ang="0">
                      <a:pos x="2" y="12"/>
                    </a:cxn>
                    <a:cxn ang="0">
                      <a:pos x="0" y="22"/>
                    </a:cxn>
                    <a:cxn ang="0">
                      <a:pos x="2" y="30"/>
                    </a:cxn>
                    <a:cxn ang="0">
                      <a:pos x="8" y="38"/>
                    </a:cxn>
                    <a:cxn ang="0">
                      <a:pos x="14" y="42"/>
                    </a:cxn>
                    <a:cxn ang="0">
                      <a:pos x="24" y="44"/>
                    </a:cxn>
                  </a:cxnLst>
                  <a:rect l="txL" t="txT" r="txR" b="txB"/>
                  <a:pathLst>
                    <a:path w="46" h="44">
                      <a:moveTo>
                        <a:pt x="24" y="44"/>
                      </a:moveTo>
                      <a:lnTo>
                        <a:pt x="24" y="44"/>
                      </a:lnTo>
                      <a:lnTo>
                        <a:pt x="32" y="42"/>
                      </a:lnTo>
                      <a:lnTo>
                        <a:pt x="40" y="38"/>
                      </a:lnTo>
                      <a:lnTo>
                        <a:pt x="44" y="30"/>
                      </a:lnTo>
                      <a:lnTo>
                        <a:pt x="46" y="22"/>
                      </a:lnTo>
                      <a:lnTo>
                        <a:pt x="44" y="12"/>
                      </a:lnTo>
                      <a:lnTo>
                        <a:pt x="40" y="6"/>
                      </a:lnTo>
                      <a:lnTo>
                        <a:pt x="32" y="0"/>
                      </a:lnTo>
                      <a:lnTo>
                        <a:pt x="24" y="0"/>
                      </a:lnTo>
                      <a:lnTo>
                        <a:pt x="14" y="0"/>
                      </a:lnTo>
                      <a:lnTo>
                        <a:pt x="8" y="6"/>
                      </a:lnTo>
                      <a:lnTo>
                        <a:pt x="2" y="12"/>
                      </a:lnTo>
                      <a:lnTo>
                        <a:pt x="0" y="22"/>
                      </a:lnTo>
                      <a:lnTo>
                        <a:pt x="2" y="30"/>
                      </a:lnTo>
                      <a:lnTo>
                        <a:pt x="8" y="38"/>
                      </a:lnTo>
                      <a:lnTo>
                        <a:pt x="14" y="42"/>
                      </a:lnTo>
                      <a:lnTo>
                        <a:pt x="24"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05" name="组合 5212"/>
              <p:cNvGrpSpPr/>
              <p:nvPr/>
            </p:nvGrpSpPr>
            <p:grpSpPr>
              <a:xfrm>
                <a:off x="11363" y="3753"/>
                <a:ext cx="400" cy="1042"/>
                <a:chOff x="0" y="0"/>
                <a:chExt cx="254184" cy="661839"/>
              </a:xfrm>
            </p:grpSpPr>
            <p:sp>
              <p:nvSpPr>
                <p:cNvPr id="154" name="Freeform 32"/>
                <p:cNvSpPr/>
                <p:nvPr/>
              </p:nvSpPr>
              <p:spPr>
                <a:xfrm>
                  <a:off x="0" y="119899"/>
                  <a:ext cx="254184" cy="541940"/>
                </a:xfrm>
                <a:custGeom>
                  <a:avLst/>
                  <a:gdLst>
                    <a:gd name="txL" fmla="*/ 0 w 106"/>
                    <a:gd name="txT" fmla="*/ 0 h 226"/>
                    <a:gd name="txR" fmla="*/ 106 w 106"/>
                    <a:gd name="txB" fmla="*/ 226 h 226"/>
                  </a:gdLst>
                  <a:ahLst/>
                  <a:cxnLst>
                    <a:cxn ang="0">
                      <a:pos x="106" y="20"/>
                    </a:cxn>
                    <a:cxn ang="0">
                      <a:pos x="106" y="20"/>
                    </a:cxn>
                    <a:cxn ang="0">
                      <a:pos x="104" y="12"/>
                    </a:cxn>
                    <a:cxn ang="0">
                      <a:pos x="98" y="6"/>
                    </a:cxn>
                    <a:cxn ang="0">
                      <a:pos x="90" y="2"/>
                    </a:cxn>
                    <a:cxn ang="0">
                      <a:pos x="80" y="0"/>
                    </a:cxn>
                    <a:cxn ang="0">
                      <a:pos x="24" y="0"/>
                    </a:cxn>
                    <a:cxn ang="0">
                      <a:pos x="14" y="2"/>
                    </a:cxn>
                    <a:cxn ang="0">
                      <a:pos x="8" y="6"/>
                    </a:cxn>
                    <a:cxn ang="0">
                      <a:pos x="2" y="12"/>
                    </a:cxn>
                    <a:cxn ang="0">
                      <a:pos x="0" y="20"/>
                    </a:cxn>
                    <a:cxn ang="0">
                      <a:pos x="0" y="22"/>
                    </a:cxn>
                    <a:cxn ang="0">
                      <a:pos x="0" y="106"/>
                    </a:cxn>
                    <a:cxn ang="0">
                      <a:pos x="0" y="108"/>
                    </a:cxn>
                    <a:cxn ang="0">
                      <a:pos x="2" y="112"/>
                    </a:cxn>
                    <a:cxn ang="0">
                      <a:pos x="4" y="112"/>
                    </a:cxn>
                    <a:cxn ang="0">
                      <a:pos x="8" y="114"/>
                    </a:cxn>
                    <a:cxn ang="0">
                      <a:pos x="12" y="114"/>
                    </a:cxn>
                    <a:cxn ang="0">
                      <a:pos x="14" y="112"/>
                    </a:cxn>
                    <a:cxn ang="0">
                      <a:pos x="16" y="112"/>
                    </a:cxn>
                    <a:cxn ang="0">
                      <a:pos x="18" y="108"/>
                    </a:cxn>
                    <a:cxn ang="0">
                      <a:pos x="18" y="106"/>
                    </a:cxn>
                    <a:cxn ang="0">
                      <a:pos x="18" y="38"/>
                    </a:cxn>
                    <a:cxn ang="0">
                      <a:pos x="24" y="38"/>
                    </a:cxn>
                    <a:cxn ang="0">
                      <a:pos x="24" y="218"/>
                    </a:cxn>
                    <a:cxn ang="0">
                      <a:pos x="26" y="220"/>
                    </a:cxn>
                    <a:cxn ang="0">
                      <a:pos x="28" y="224"/>
                    </a:cxn>
                    <a:cxn ang="0">
                      <a:pos x="30" y="226"/>
                    </a:cxn>
                    <a:cxn ang="0">
                      <a:pos x="34" y="226"/>
                    </a:cxn>
                    <a:cxn ang="0">
                      <a:pos x="42" y="226"/>
                    </a:cxn>
                    <a:cxn ang="0">
                      <a:pos x="46" y="226"/>
                    </a:cxn>
                    <a:cxn ang="0">
                      <a:pos x="48" y="224"/>
                    </a:cxn>
                    <a:cxn ang="0">
                      <a:pos x="50" y="220"/>
                    </a:cxn>
                    <a:cxn ang="0">
                      <a:pos x="50" y="218"/>
                    </a:cxn>
                    <a:cxn ang="0">
                      <a:pos x="50" y="110"/>
                    </a:cxn>
                    <a:cxn ang="0">
                      <a:pos x="56" y="110"/>
                    </a:cxn>
                    <a:cxn ang="0">
                      <a:pos x="56" y="218"/>
                    </a:cxn>
                    <a:cxn ang="0">
                      <a:pos x="56" y="220"/>
                    </a:cxn>
                    <a:cxn ang="0">
                      <a:pos x="58" y="224"/>
                    </a:cxn>
                    <a:cxn ang="0">
                      <a:pos x="60" y="226"/>
                    </a:cxn>
                    <a:cxn ang="0">
                      <a:pos x="64" y="226"/>
                    </a:cxn>
                    <a:cxn ang="0">
                      <a:pos x="72" y="226"/>
                    </a:cxn>
                    <a:cxn ang="0">
                      <a:pos x="76" y="226"/>
                    </a:cxn>
                    <a:cxn ang="0">
                      <a:pos x="78" y="224"/>
                    </a:cxn>
                    <a:cxn ang="0">
                      <a:pos x="80" y="220"/>
                    </a:cxn>
                    <a:cxn ang="0">
                      <a:pos x="80" y="218"/>
                    </a:cxn>
                    <a:cxn ang="0">
                      <a:pos x="80" y="38"/>
                    </a:cxn>
                    <a:cxn ang="0">
                      <a:pos x="86" y="38"/>
                    </a:cxn>
                    <a:cxn ang="0">
                      <a:pos x="86" y="106"/>
                    </a:cxn>
                    <a:cxn ang="0">
                      <a:pos x="88" y="108"/>
                    </a:cxn>
                    <a:cxn ang="0">
                      <a:pos x="88" y="112"/>
                    </a:cxn>
                    <a:cxn ang="0">
                      <a:pos x="92" y="112"/>
                    </a:cxn>
                    <a:cxn ang="0">
                      <a:pos x="94" y="114"/>
                    </a:cxn>
                    <a:cxn ang="0">
                      <a:pos x="98" y="114"/>
                    </a:cxn>
                    <a:cxn ang="0">
                      <a:pos x="100" y="112"/>
                    </a:cxn>
                    <a:cxn ang="0">
                      <a:pos x="104" y="112"/>
                    </a:cxn>
                    <a:cxn ang="0">
                      <a:pos x="104" y="108"/>
                    </a:cxn>
                    <a:cxn ang="0">
                      <a:pos x="106" y="106"/>
                    </a:cxn>
                    <a:cxn ang="0">
                      <a:pos x="106" y="22"/>
                    </a:cxn>
                    <a:cxn ang="0">
                      <a:pos x="106" y="20"/>
                    </a:cxn>
                  </a:cxnLst>
                  <a:rect l="txL" t="txT" r="txR" b="txB"/>
                  <a:pathLst>
                    <a:path w="106" h="226">
                      <a:moveTo>
                        <a:pt x="106" y="20"/>
                      </a:moveTo>
                      <a:lnTo>
                        <a:pt x="106" y="20"/>
                      </a:lnTo>
                      <a:lnTo>
                        <a:pt x="104" y="12"/>
                      </a:lnTo>
                      <a:lnTo>
                        <a:pt x="98" y="6"/>
                      </a:lnTo>
                      <a:lnTo>
                        <a:pt x="90" y="2"/>
                      </a:lnTo>
                      <a:lnTo>
                        <a:pt x="80" y="0"/>
                      </a:lnTo>
                      <a:lnTo>
                        <a:pt x="24" y="0"/>
                      </a:lnTo>
                      <a:lnTo>
                        <a:pt x="14" y="2"/>
                      </a:lnTo>
                      <a:lnTo>
                        <a:pt x="8" y="6"/>
                      </a:lnTo>
                      <a:lnTo>
                        <a:pt x="2" y="12"/>
                      </a:lnTo>
                      <a:lnTo>
                        <a:pt x="0" y="20"/>
                      </a:lnTo>
                      <a:lnTo>
                        <a:pt x="0" y="22"/>
                      </a:lnTo>
                      <a:lnTo>
                        <a:pt x="0" y="106"/>
                      </a:lnTo>
                      <a:lnTo>
                        <a:pt x="0" y="108"/>
                      </a:lnTo>
                      <a:lnTo>
                        <a:pt x="2" y="112"/>
                      </a:lnTo>
                      <a:lnTo>
                        <a:pt x="4" y="112"/>
                      </a:lnTo>
                      <a:lnTo>
                        <a:pt x="8" y="114"/>
                      </a:lnTo>
                      <a:lnTo>
                        <a:pt x="12" y="114"/>
                      </a:lnTo>
                      <a:lnTo>
                        <a:pt x="14" y="112"/>
                      </a:lnTo>
                      <a:lnTo>
                        <a:pt x="16" y="112"/>
                      </a:lnTo>
                      <a:lnTo>
                        <a:pt x="18" y="108"/>
                      </a:lnTo>
                      <a:lnTo>
                        <a:pt x="18" y="106"/>
                      </a:lnTo>
                      <a:lnTo>
                        <a:pt x="18" y="38"/>
                      </a:lnTo>
                      <a:lnTo>
                        <a:pt x="24" y="38"/>
                      </a:lnTo>
                      <a:lnTo>
                        <a:pt x="24" y="218"/>
                      </a:lnTo>
                      <a:lnTo>
                        <a:pt x="26" y="220"/>
                      </a:lnTo>
                      <a:lnTo>
                        <a:pt x="28" y="224"/>
                      </a:lnTo>
                      <a:lnTo>
                        <a:pt x="30" y="226"/>
                      </a:lnTo>
                      <a:lnTo>
                        <a:pt x="34" y="226"/>
                      </a:lnTo>
                      <a:lnTo>
                        <a:pt x="42" y="226"/>
                      </a:lnTo>
                      <a:lnTo>
                        <a:pt x="46" y="226"/>
                      </a:lnTo>
                      <a:lnTo>
                        <a:pt x="48" y="224"/>
                      </a:lnTo>
                      <a:lnTo>
                        <a:pt x="50" y="220"/>
                      </a:lnTo>
                      <a:lnTo>
                        <a:pt x="50" y="218"/>
                      </a:lnTo>
                      <a:lnTo>
                        <a:pt x="50" y="110"/>
                      </a:lnTo>
                      <a:lnTo>
                        <a:pt x="56" y="110"/>
                      </a:lnTo>
                      <a:lnTo>
                        <a:pt x="56" y="218"/>
                      </a:lnTo>
                      <a:lnTo>
                        <a:pt x="56" y="220"/>
                      </a:lnTo>
                      <a:lnTo>
                        <a:pt x="58" y="224"/>
                      </a:lnTo>
                      <a:lnTo>
                        <a:pt x="60" y="226"/>
                      </a:lnTo>
                      <a:lnTo>
                        <a:pt x="64" y="226"/>
                      </a:lnTo>
                      <a:lnTo>
                        <a:pt x="72" y="226"/>
                      </a:lnTo>
                      <a:lnTo>
                        <a:pt x="76" y="226"/>
                      </a:lnTo>
                      <a:lnTo>
                        <a:pt x="78" y="224"/>
                      </a:lnTo>
                      <a:lnTo>
                        <a:pt x="80" y="220"/>
                      </a:lnTo>
                      <a:lnTo>
                        <a:pt x="80" y="218"/>
                      </a:lnTo>
                      <a:lnTo>
                        <a:pt x="80" y="38"/>
                      </a:lnTo>
                      <a:lnTo>
                        <a:pt x="86" y="38"/>
                      </a:lnTo>
                      <a:lnTo>
                        <a:pt x="86" y="106"/>
                      </a:lnTo>
                      <a:lnTo>
                        <a:pt x="88" y="108"/>
                      </a:lnTo>
                      <a:lnTo>
                        <a:pt x="88" y="112"/>
                      </a:lnTo>
                      <a:lnTo>
                        <a:pt x="92" y="112"/>
                      </a:lnTo>
                      <a:lnTo>
                        <a:pt x="94" y="114"/>
                      </a:lnTo>
                      <a:lnTo>
                        <a:pt x="98" y="114"/>
                      </a:lnTo>
                      <a:lnTo>
                        <a:pt x="100" y="112"/>
                      </a:lnTo>
                      <a:lnTo>
                        <a:pt x="104" y="112"/>
                      </a:lnTo>
                      <a:lnTo>
                        <a:pt x="104" y="108"/>
                      </a:lnTo>
                      <a:lnTo>
                        <a:pt x="106" y="106"/>
                      </a:lnTo>
                      <a:lnTo>
                        <a:pt x="106" y="22"/>
                      </a:lnTo>
                      <a:lnTo>
                        <a:pt x="106"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55" name="Freeform 33"/>
                <p:cNvSpPr/>
                <p:nvPr/>
              </p:nvSpPr>
              <p:spPr>
                <a:xfrm>
                  <a:off x="71939" y="0"/>
                  <a:ext cx="110306" cy="105510"/>
                </a:xfrm>
                <a:custGeom>
                  <a:avLst/>
                  <a:gdLst>
                    <a:gd name="txL" fmla="*/ 0 w 46"/>
                    <a:gd name="txT" fmla="*/ 0 h 44"/>
                    <a:gd name="txR" fmla="*/ 46 w 46"/>
                    <a:gd name="txB" fmla="*/ 44 h 44"/>
                  </a:gdLst>
                  <a:ahLst/>
                  <a:cxnLst>
                    <a:cxn ang="0">
                      <a:pos x="22" y="44"/>
                    </a:cxn>
                    <a:cxn ang="0">
                      <a:pos x="22" y="44"/>
                    </a:cxn>
                    <a:cxn ang="0">
                      <a:pos x="32" y="42"/>
                    </a:cxn>
                    <a:cxn ang="0">
                      <a:pos x="38" y="38"/>
                    </a:cxn>
                    <a:cxn ang="0">
                      <a:pos x="44" y="30"/>
                    </a:cxn>
                    <a:cxn ang="0">
                      <a:pos x="46" y="22"/>
                    </a:cxn>
                    <a:cxn ang="0">
                      <a:pos x="44" y="12"/>
                    </a:cxn>
                    <a:cxn ang="0">
                      <a:pos x="38" y="6"/>
                    </a:cxn>
                    <a:cxn ang="0">
                      <a:pos x="32" y="0"/>
                    </a:cxn>
                    <a:cxn ang="0">
                      <a:pos x="22" y="0"/>
                    </a:cxn>
                    <a:cxn ang="0">
                      <a:pos x="14" y="0"/>
                    </a:cxn>
                    <a:cxn ang="0">
                      <a:pos x="6" y="6"/>
                    </a:cxn>
                    <a:cxn ang="0">
                      <a:pos x="2" y="12"/>
                    </a:cxn>
                    <a:cxn ang="0">
                      <a:pos x="0" y="22"/>
                    </a:cxn>
                    <a:cxn ang="0">
                      <a:pos x="2" y="30"/>
                    </a:cxn>
                    <a:cxn ang="0">
                      <a:pos x="6" y="38"/>
                    </a:cxn>
                    <a:cxn ang="0">
                      <a:pos x="14" y="42"/>
                    </a:cxn>
                    <a:cxn ang="0">
                      <a:pos x="22" y="44"/>
                    </a:cxn>
                  </a:cxnLst>
                  <a:rect l="txL" t="txT" r="txR" b="txB"/>
                  <a:pathLst>
                    <a:path w="46" h="44">
                      <a:moveTo>
                        <a:pt x="22" y="44"/>
                      </a:moveTo>
                      <a:lnTo>
                        <a:pt x="22" y="44"/>
                      </a:lnTo>
                      <a:lnTo>
                        <a:pt x="32" y="42"/>
                      </a:lnTo>
                      <a:lnTo>
                        <a:pt x="38" y="38"/>
                      </a:lnTo>
                      <a:lnTo>
                        <a:pt x="44" y="30"/>
                      </a:lnTo>
                      <a:lnTo>
                        <a:pt x="46" y="22"/>
                      </a:lnTo>
                      <a:lnTo>
                        <a:pt x="44" y="12"/>
                      </a:lnTo>
                      <a:lnTo>
                        <a:pt x="38" y="6"/>
                      </a:lnTo>
                      <a:lnTo>
                        <a:pt x="32" y="0"/>
                      </a:lnTo>
                      <a:lnTo>
                        <a:pt x="22" y="0"/>
                      </a:lnTo>
                      <a:lnTo>
                        <a:pt x="14" y="0"/>
                      </a:lnTo>
                      <a:lnTo>
                        <a:pt x="6" y="6"/>
                      </a:lnTo>
                      <a:lnTo>
                        <a:pt x="2" y="12"/>
                      </a:lnTo>
                      <a:lnTo>
                        <a:pt x="0" y="22"/>
                      </a:lnTo>
                      <a:lnTo>
                        <a:pt x="2" y="30"/>
                      </a:lnTo>
                      <a:lnTo>
                        <a:pt x="6" y="38"/>
                      </a:lnTo>
                      <a:lnTo>
                        <a:pt x="14" y="42"/>
                      </a:lnTo>
                      <a:lnTo>
                        <a:pt x="22"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06" name="组合 5213"/>
              <p:cNvGrpSpPr/>
              <p:nvPr/>
            </p:nvGrpSpPr>
            <p:grpSpPr>
              <a:xfrm>
                <a:off x="11860" y="3753"/>
                <a:ext cx="400" cy="1042"/>
                <a:chOff x="0" y="0"/>
                <a:chExt cx="254184" cy="661839"/>
              </a:xfrm>
            </p:grpSpPr>
            <p:sp>
              <p:nvSpPr>
                <p:cNvPr id="152" name="Freeform 34"/>
                <p:cNvSpPr/>
                <p:nvPr/>
              </p:nvSpPr>
              <p:spPr>
                <a:xfrm>
                  <a:off x="0" y="119899"/>
                  <a:ext cx="254184" cy="541940"/>
                </a:xfrm>
                <a:custGeom>
                  <a:avLst/>
                  <a:gdLst>
                    <a:gd name="txL" fmla="*/ 0 w 106"/>
                    <a:gd name="txT" fmla="*/ 0 h 226"/>
                    <a:gd name="txR" fmla="*/ 106 w 106"/>
                    <a:gd name="txB" fmla="*/ 226 h 226"/>
                  </a:gdLst>
                  <a:ahLst/>
                  <a:cxnLst>
                    <a:cxn ang="0">
                      <a:pos x="106" y="20"/>
                    </a:cxn>
                    <a:cxn ang="0">
                      <a:pos x="106" y="20"/>
                    </a:cxn>
                    <a:cxn ang="0">
                      <a:pos x="104" y="12"/>
                    </a:cxn>
                    <a:cxn ang="0">
                      <a:pos x="100" y="6"/>
                    </a:cxn>
                    <a:cxn ang="0">
                      <a:pos x="92" y="2"/>
                    </a:cxn>
                    <a:cxn ang="0">
                      <a:pos x="82" y="0"/>
                    </a:cxn>
                    <a:cxn ang="0">
                      <a:pos x="26" y="0"/>
                    </a:cxn>
                    <a:cxn ang="0">
                      <a:pos x="16" y="2"/>
                    </a:cxn>
                    <a:cxn ang="0">
                      <a:pos x="8" y="6"/>
                    </a:cxn>
                    <a:cxn ang="0">
                      <a:pos x="2" y="12"/>
                    </a:cxn>
                    <a:cxn ang="0">
                      <a:pos x="0" y="20"/>
                    </a:cxn>
                    <a:cxn ang="0">
                      <a:pos x="2" y="20"/>
                    </a:cxn>
                    <a:cxn ang="0">
                      <a:pos x="0" y="22"/>
                    </a:cxn>
                    <a:cxn ang="0">
                      <a:pos x="0" y="106"/>
                    </a:cxn>
                    <a:cxn ang="0">
                      <a:pos x="2" y="108"/>
                    </a:cxn>
                    <a:cxn ang="0">
                      <a:pos x="4" y="112"/>
                    </a:cxn>
                    <a:cxn ang="0">
                      <a:pos x="6" y="112"/>
                    </a:cxn>
                    <a:cxn ang="0">
                      <a:pos x="8" y="114"/>
                    </a:cxn>
                    <a:cxn ang="0">
                      <a:pos x="12" y="114"/>
                    </a:cxn>
                    <a:cxn ang="0">
                      <a:pos x="16" y="112"/>
                    </a:cxn>
                    <a:cxn ang="0">
                      <a:pos x="18" y="112"/>
                    </a:cxn>
                    <a:cxn ang="0">
                      <a:pos x="20" y="108"/>
                    </a:cxn>
                    <a:cxn ang="0">
                      <a:pos x="20" y="106"/>
                    </a:cxn>
                    <a:cxn ang="0">
                      <a:pos x="20" y="38"/>
                    </a:cxn>
                    <a:cxn ang="0">
                      <a:pos x="26" y="38"/>
                    </a:cxn>
                    <a:cxn ang="0">
                      <a:pos x="26" y="218"/>
                    </a:cxn>
                    <a:cxn ang="0">
                      <a:pos x="26" y="220"/>
                    </a:cxn>
                    <a:cxn ang="0">
                      <a:pos x="28" y="224"/>
                    </a:cxn>
                    <a:cxn ang="0">
                      <a:pos x="30" y="226"/>
                    </a:cxn>
                    <a:cxn ang="0">
                      <a:pos x="34" y="226"/>
                    </a:cxn>
                    <a:cxn ang="0">
                      <a:pos x="42" y="226"/>
                    </a:cxn>
                    <a:cxn ang="0">
                      <a:pos x="46" y="226"/>
                    </a:cxn>
                    <a:cxn ang="0">
                      <a:pos x="48" y="224"/>
                    </a:cxn>
                    <a:cxn ang="0">
                      <a:pos x="50" y="220"/>
                    </a:cxn>
                    <a:cxn ang="0">
                      <a:pos x="52" y="218"/>
                    </a:cxn>
                    <a:cxn ang="0">
                      <a:pos x="52" y="110"/>
                    </a:cxn>
                    <a:cxn ang="0">
                      <a:pos x="56" y="110"/>
                    </a:cxn>
                    <a:cxn ang="0">
                      <a:pos x="56" y="218"/>
                    </a:cxn>
                    <a:cxn ang="0">
                      <a:pos x="56" y="220"/>
                    </a:cxn>
                    <a:cxn ang="0">
                      <a:pos x="58" y="224"/>
                    </a:cxn>
                    <a:cxn ang="0">
                      <a:pos x="62" y="226"/>
                    </a:cxn>
                    <a:cxn ang="0">
                      <a:pos x="64" y="226"/>
                    </a:cxn>
                    <a:cxn ang="0">
                      <a:pos x="74" y="226"/>
                    </a:cxn>
                    <a:cxn ang="0">
                      <a:pos x="76" y="226"/>
                    </a:cxn>
                    <a:cxn ang="0">
                      <a:pos x="80" y="224"/>
                    </a:cxn>
                    <a:cxn ang="0">
                      <a:pos x="82" y="220"/>
                    </a:cxn>
                    <a:cxn ang="0">
                      <a:pos x="82" y="218"/>
                    </a:cxn>
                    <a:cxn ang="0">
                      <a:pos x="82" y="38"/>
                    </a:cxn>
                    <a:cxn ang="0">
                      <a:pos x="88" y="38"/>
                    </a:cxn>
                    <a:cxn ang="0">
                      <a:pos x="88" y="106"/>
                    </a:cxn>
                    <a:cxn ang="0">
                      <a:pos x="88" y="108"/>
                    </a:cxn>
                    <a:cxn ang="0">
                      <a:pos x="90" y="112"/>
                    </a:cxn>
                    <a:cxn ang="0">
                      <a:pos x="92" y="112"/>
                    </a:cxn>
                    <a:cxn ang="0">
                      <a:pos x="96" y="114"/>
                    </a:cxn>
                    <a:cxn ang="0">
                      <a:pos x="100" y="114"/>
                    </a:cxn>
                    <a:cxn ang="0">
                      <a:pos x="102" y="112"/>
                    </a:cxn>
                    <a:cxn ang="0">
                      <a:pos x="104" y="112"/>
                    </a:cxn>
                    <a:cxn ang="0">
                      <a:pos x="106" y="108"/>
                    </a:cxn>
                    <a:cxn ang="0">
                      <a:pos x="106" y="106"/>
                    </a:cxn>
                    <a:cxn ang="0">
                      <a:pos x="106" y="22"/>
                    </a:cxn>
                    <a:cxn ang="0">
                      <a:pos x="106" y="20"/>
                    </a:cxn>
                  </a:cxnLst>
                  <a:rect l="txL" t="txT" r="txR" b="txB"/>
                  <a:pathLst>
                    <a:path w="106" h="226">
                      <a:moveTo>
                        <a:pt x="106" y="20"/>
                      </a:moveTo>
                      <a:lnTo>
                        <a:pt x="106" y="20"/>
                      </a:lnTo>
                      <a:lnTo>
                        <a:pt x="104" y="12"/>
                      </a:lnTo>
                      <a:lnTo>
                        <a:pt x="100" y="6"/>
                      </a:lnTo>
                      <a:lnTo>
                        <a:pt x="92" y="2"/>
                      </a:lnTo>
                      <a:lnTo>
                        <a:pt x="82" y="0"/>
                      </a:lnTo>
                      <a:lnTo>
                        <a:pt x="26" y="0"/>
                      </a:lnTo>
                      <a:lnTo>
                        <a:pt x="16" y="2"/>
                      </a:lnTo>
                      <a:lnTo>
                        <a:pt x="8" y="6"/>
                      </a:lnTo>
                      <a:lnTo>
                        <a:pt x="2" y="12"/>
                      </a:lnTo>
                      <a:lnTo>
                        <a:pt x="0" y="20"/>
                      </a:lnTo>
                      <a:lnTo>
                        <a:pt x="2" y="20"/>
                      </a:lnTo>
                      <a:lnTo>
                        <a:pt x="0" y="22"/>
                      </a:lnTo>
                      <a:lnTo>
                        <a:pt x="0" y="106"/>
                      </a:lnTo>
                      <a:lnTo>
                        <a:pt x="2" y="108"/>
                      </a:lnTo>
                      <a:lnTo>
                        <a:pt x="4" y="112"/>
                      </a:lnTo>
                      <a:lnTo>
                        <a:pt x="6" y="112"/>
                      </a:lnTo>
                      <a:lnTo>
                        <a:pt x="8" y="114"/>
                      </a:lnTo>
                      <a:lnTo>
                        <a:pt x="12" y="114"/>
                      </a:lnTo>
                      <a:lnTo>
                        <a:pt x="16" y="112"/>
                      </a:lnTo>
                      <a:lnTo>
                        <a:pt x="18" y="112"/>
                      </a:lnTo>
                      <a:lnTo>
                        <a:pt x="20" y="108"/>
                      </a:lnTo>
                      <a:lnTo>
                        <a:pt x="20" y="106"/>
                      </a:lnTo>
                      <a:lnTo>
                        <a:pt x="20" y="38"/>
                      </a:lnTo>
                      <a:lnTo>
                        <a:pt x="26" y="38"/>
                      </a:lnTo>
                      <a:lnTo>
                        <a:pt x="26" y="218"/>
                      </a:lnTo>
                      <a:lnTo>
                        <a:pt x="26" y="220"/>
                      </a:lnTo>
                      <a:lnTo>
                        <a:pt x="28" y="224"/>
                      </a:lnTo>
                      <a:lnTo>
                        <a:pt x="30" y="226"/>
                      </a:lnTo>
                      <a:lnTo>
                        <a:pt x="34" y="226"/>
                      </a:lnTo>
                      <a:lnTo>
                        <a:pt x="42" y="226"/>
                      </a:lnTo>
                      <a:lnTo>
                        <a:pt x="46" y="226"/>
                      </a:lnTo>
                      <a:lnTo>
                        <a:pt x="48" y="224"/>
                      </a:lnTo>
                      <a:lnTo>
                        <a:pt x="50" y="220"/>
                      </a:lnTo>
                      <a:lnTo>
                        <a:pt x="52" y="218"/>
                      </a:lnTo>
                      <a:lnTo>
                        <a:pt x="52" y="110"/>
                      </a:lnTo>
                      <a:lnTo>
                        <a:pt x="56" y="110"/>
                      </a:lnTo>
                      <a:lnTo>
                        <a:pt x="56" y="218"/>
                      </a:lnTo>
                      <a:lnTo>
                        <a:pt x="56" y="220"/>
                      </a:lnTo>
                      <a:lnTo>
                        <a:pt x="58" y="224"/>
                      </a:lnTo>
                      <a:lnTo>
                        <a:pt x="62" y="226"/>
                      </a:lnTo>
                      <a:lnTo>
                        <a:pt x="64" y="226"/>
                      </a:lnTo>
                      <a:lnTo>
                        <a:pt x="74" y="226"/>
                      </a:lnTo>
                      <a:lnTo>
                        <a:pt x="76" y="226"/>
                      </a:lnTo>
                      <a:lnTo>
                        <a:pt x="80" y="224"/>
                      </a:lnTo>
                      <a:lnTo>
                        <a:pt x="82" y="220"/>
                      </a:lnTo>
                      <a:lnTo>
                        <a:pt x="82" y="218"/>
                      </a:lnTo>
                      <a:lnTo>
                        <a:pt x="82" y="38"/>
                      </a:lnTo>
                      <a:lnTo>
                        <a:pt x="88" y="38"/>
                      </a:lnTo>
                      <a:lnTo>
                        <a:pt x="88" y="106"/>
                      </a:lnTo>
                      <a:lnTo>
                        <a:pt x="88" y="108"/>
                      </a:lnTo>
                      <a:lnTo>
                        <a:pt x="90" y="112"/>
                      </a:lnTo>
                      <a:lnTo>
                        <a:pt x="92" y="112"/>
                      </a:lnTo>
                      <a:lnTo>
                        <a:pt x="96" y="114"/>
                      </a:lnTo>
                      <a:lnTo>
                        <a:pt x="100" y="114"/>
                      </a:lnTo>
                      <a:lnTo>
                        <a:pt x="102" y="112"/>
                      </a:lnTo>
                      <a:lnTo>
                        <a:pt x="104" y="112"/>
                      </a:lnTo>
                      <a:lnTo>
                        <a:pt x="106" y="108"/>
                      </a:lnTo>
                      <a:lnTo>
                        <a:pt x="106" y="106"/>
                      </a:lnTo>
                      <a:lnTo>
                        <a:pt x="106" y="22"/>
                      </a:lnTo>
                      <a:lnTo>
                        <a:pt x="106"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53" name="Freeform 35"/>
                <p:cNvSpPr/>
                <p:nvPr/>
              </p:nvSpPr>
              <p:spPr>
                <a:xfrm>
                  <a:off x="76735" y="0"/>
                  <a:ext cx="105510" cy="105510"/>
                </a:xfrm>
                <a:custGeom>
                  <a:avLst/>
                  <a:gdLst>
                    <a:gd name="txL" fmla="*/ 0 w 44"/>
                    <a:gd name="txT" fmla="*/ 0 h 44"/>
                    <a:gd name="txR" fmla="*/ 44 w 44"/>
                    <a:gd name="txB" fmla="*/ 44 h 44"/>
                  </a:gdLst>
                  <a:ahLst/>
                  <a:cxnLst>
                    <a:cxn ang="0">
                      <a:pos x="22" y="44"/>
                    </a:cxn>
                    <a:cxn ang="0">
                      <a:pos x="22" y="44"/>
                    </a:cxn>
                    <a:cxn ang="0">
                      <a:pos x="30" y="42"/>
                    </a:cxn>
                    <a:cxn ang="0">
                      <a:pos x="38" y="38"/>
                    </a:cxn>
                    <a:cxn ang="0">
                      <a:pos x="42" y="30"/>
                    </a:cxn>
                    <a:cxn ang="0">
                      <a:pos x="44" y="22"/>
                    </a:cxn>
                    <a:cxn ang="0">
                      <a:pos x="42" y="12"/>
                    </a:cxn>
                    <a:cxn ang="0">
                      <a:pos x="38" y="6"/>
                    </a:cxn>
                    <a:cxn ang="0">
                      <a:pos x="30" y="0"/>
                    </a:cxn>
                    <a:cxn ang="0">
                      <a:pos x="22" y="0"/>
                    </a:cxn>
                    <a:cxn ang="0">
                      <a:pos x="14" y="0"/>
                    </a:cxn>
                    <a:cxn ang="0">
                      <a:pos x="6" y="6"/>
                    </a:cxn>
                    <a:cxn ang="0">
                      <a:pos x="0" y="12"/>
                    </a:cxn>
                    <a:cxn ang="0">
                      <a:pos x="0" y="22"/>
                    </a:cxn>
                    <a:cxn ang="0">
                      <a:pos x="0" y="30"/>
                    </a:cxn>
                    <a:cxn ang="0">
                      <a:pos x="6" y="38"/>
                    </a:cxn>
                    <a:cxn ang="0">
                      <a:pos x="14" y="42"/>
                    </a:cxn>
                    <a:cxn ang="0">
                      <a:pos x="22" y="44"/>
                    </a:cxn>
                  </a:cxnLst>
                  <a:rect l="txL" t="txT" r="txR" b="txB"/>
                  <a:pathLst>
                    <a:path w="44" h="44">
                      <a:moveTo>
                        <a:pt x="22" y="44"/>
                      </a:moveTo>
                      <a:lnTo>
                        <a:pt x="22" y="44"/>
                      </a:lnTo>
                      <a:lnTo>
                        <a:pt x="30" y="42"/>
                      </a:lnTo>
                      <a:lnTo>
                        <a:pt x="38" y="38"/>
                      </a:lnTo>
                      <a:lnTo>
                        <a:pt x="42" y="30"/>
                      </a:lnTo>
                      <a:lnTo>
                        <a:pt x="44" y="22"/>
                      </a:lnTo>
                      <a:lnTo>
                        <a:pt x="42" y="12"/>
                      </a:lnTo>
                      <a:lnTo>
                        <a:pt x="38" y="6"/>
                      </a:lnTo>
                      <a:lnTo>
                        <a:pt x="30" y="0"/>
                      </a:lnTo>
                      <a:lnTo>
                        <a:pt x="22" y="0"/>
                      </a:lnTo>
                      <a:lnTo>
                        <a:pt x="14" y="0"/>
                      </a:lnTo>
                      <a:lnTo>
                        <a:pt x="6" y="6"/>
                      </a:lnTo>
                      <a:lnTo>
                        <a:pt x="0" y="12"/>
                      </a:lnTo>
                      <a:lnTo>
                        <a:pt x="0" y="22"/>
                      </a:lnTo>
                      <a:lnTo>
                        <a:pt x="0" y="30"/>
                      </a:lnTo>
                      <a:lnTo>
                        <a:pt x="6" y="38"/>
                      </a:lnTo>
                      <a:lnTo>
                        <a:pt x="14" y="42"/>
                      </a:lnTo>
                      <a:lnTo>
                        <a:pt x="22"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07" name="组合 5216"/>
              <p:cNvGrpSpPr/>
              <p:nvPr/>
            </p:nvGrpSpPr>
            <p:grpSpPr>
              <a:xfrm>
                <a:off x="12365" y="3753"/>
                <a:ext cx="400" cy="1042"/>
                <a:chOff x="0" y="0"/>
                <a:chExt cx="254184" cy="661839"/>
              </a:xfrm>
            </p:grpSpPr>
            <p:sp>
              <p:nvSpPr>
                <p:cNvPr id="150" name="Freeform 36"/>
                <p:cNvSpPr/>
                <p:nvPr/>
              </p:nvSpPr>
              <p:spPr>
                <a:xfrm>
                  <a:off x="0" y="119899"/>
                  <a:ext cx="254184" cy="541940"/>
                </a:xfrm>
                <a:custGeom>
                  <a:avLst/>
                  <a:gdLst>
                    <a:gd name="txL" fmla="*/ 0 w 106"/>
                    <a:gd name="txT" fmla="*/ 0 h 226"/>
                    <a:gd name="txR" fmla="*/ 106 w 106"/>
                    <a:gd name="txB" fmla="*/ 226 h 226"/>
                  </a:gdLst>
                  <a:ahLst/>
                  <a:cxnLst>
                    <a:cxn ang="0">
                      <a:pos x="106" y="20"/>
                    </a:cxn>
                    <a:cxn ang="0">
                      <a:pos x="106" y="20"/>
                    </a:cxn>
                    <a:cxn ang="0">
                      <a:pos x="104" y="12"/>
                    </a:cxn>
                    <a:cxn ang="0">
                      <a:pos x="98" y="6"/>
                    </a:cxn>
                    <a:cxn ang="0">
                      <a:pos x="90" y="2"/>
                    </a:cxn>
                    <a:cxn ang="0">
                      <a:pos x="82" y="0"/>
                    </a:cxn>
                    <a:cxn ang="0">
                      <a:pos x="24" y="0"/>
                    </a:cxn>
                    <a:cxn ang="0">
                      <a:pos x="16" y="2"/>
                    </a:cxn>
                    <a:cxn ang="0">
                      <a:pos x="8" y="6"/>
                    </a:cxn>
                    <a:cxn ang="0">
                      <a:pos x="2" y="12"/>
                    </a:cxn>
                    <a:cxn ang="0">
                      <a:pos x="0" y="20"/>
                    </a:cxn>
                    <a:cxn ang="0">
                      <a:pos x="0" y="22"/>
                    </a:cxn>
                    <a:cxn ang="0">
                      <a:pos x="0" y="106"/>
                    </a:cxn>
                    <a:cxn ang="0">
                      <a:pos x="0" y="108"/>
                    </a:cxn>
                    <a:cxn ang="0">
                      <a:pos x="2" y="112"/>
                    </a:cxn>
                    <a:cxn ang="0">
                      <a:pos x="4" y="112"/>
                    </a:cxn>
                    <a:cxn ang="0">
                      <a:pos x="8" y="114"/>
                    </a:cxn>
                    <a:cxn ang="0">
                      <a:pos x="12" y="114"/>
                    </a:cxn>
                    <a:cxn ang="0">
                      <a:pos x="14" y="112"/>
                    </a:cxn>
                    <a:cxn ang="0">
                      <a:pos x="16" y="112"/>
                    </a:cxn>
                    <a:cxn ang="0">
                      <a:pos x="18" y="108"/>
                    </a:cxn>
                    <a:cxn ang="0">
                      <a:pos x="20" y="106"/>
                    </a:cxn>
                    <a:cxn ang="0">
                      <a:pos x="20" y="38"/>
                    </a:cxn>
                    <a:cxn ang="0">
                      <a:pos x="24" y="38"/>
                    </a:cxn>
                    <a:cxn ang="0">
                      <a:pos x="24" y="218"/>
                    </a:cxn>
                    <a:cxn ang="0">
                      <a:pos x="26" y="220"/>
                    </a:cxn>
                    <a:cxn ang="0">
                      <a:pos x="28" y="224"/>
                    </a:cxn>
                    <a:cxn ang="0">
                      <a:pos x="30" y="226"/>
                    </a:cxn>
                    <a:cxn ang="0">
                      <a:pos x="34" y="226"/>
                    </a:cxn>
                    <a:cxn ang="0">
                      <a:pos x="42" y="226"/>
                    </a:cxn>
                    <a:cxn ang="0">
                      <a:pos x="46" y="226"/>
                    </a:cxn>
                    <a:cxn ang="0">
                      <a:pos x="48" y="224"/>
                    </a:cxn>
                    <a:cxn ang="0">
                      <a:pos x="50" y="220"/>
                    </a:cxn>
                    <a:cxn ang="0">
                      <a:pos x="50" y="218"/>
                    </a:cxn>
                    <a:cxn ang="0">
                      <a:pos x="50" y="110"/>
                    </a:cxn>
                    <a:cxn ang="0">
                      <a:pos x="56" y="110"/>
                    </a:cxn>
                    <a:cxn ang="0">
                      <a:pos x="56" y="218"/>
                    </a:cxn>
                    <a:cxn ang="0">
                      <a:pos x="56" y="220"/>
                    </a:cxn>
                    <a:cxn ang="0">
                      <a:pos x="58" y="224"/>
                    </a:cxn>
                    <a:cxn ang="0">
                      <a:pos x="60" y="226"/>
                    </a:cxn>
                    <a:cxn ang="0">
                      <a:pos x="64" y="226"/>
                    </a:cxn>
                    <a:cxn ang="0">
                      <a:pos x="72" y="226"/>
                    </a:cxn>
                    <a:cxn ang="0">
                      <a:pos x="76" y="226"/>
                    </a:cxn>
                    <a:cxn ang="0">
                      <a:pos x="78" y="224"/>
                    </a:cxn>
                    <a:cxn ang="0">
                      <a:pos x="80" y="220"/>
                    </a:cxn>
                    <a:cxn ang="0">
                      <a:pos x="82" y="218"/>
                    </a:cxn>
                    <a:cxn ang="0">
                      <a:pos x="82" y="38"/>
                    </a:cxn>
                    <a:cxn ang="0">
                      <a:pos x="86" y="38"/>
                    </a:cxn>
                    <a:cxn ang="0">
                      <a:pos x="86" y="106"/>
                    </a:cxn>
                    <a:cxn ang="0">
                      <a:pos x="88" y="108"/>
                    </a:cxn>
                    <a:cxn ang="0">
                      <a:pos x="90" y="112"/>
                    </a:cxn>
                    <a:cxn ang="0">
                      <a:pos x="92" y="112"/>
                    </a:cxn>
                    <a:cxn ang="0">
                      <a:pos x="94" y="114"/>
                    </a:cxn>
                    <a:cxn ang="0">
                      <a:pos x="98" y="114"/>
                    </a:cxn>
                    <a:cxn ang="0">
                      <a:pos x="102" y="112"/>
                    </a:cxn>
                    <a:cxn ang="0">
                      <a:pos x="104" y="112"/>
                    </a:cxn>
                    <a:cxn ang="0">
                      <a:pos x="106" y="108"/>
                    </a:cxn>
                    <a:cxn ang="0">
                      <a:pos x="106" y="106"/>
                    </a:cxn>
                    <a:cxn ang="0">
                      <a:pos x="106" y="22"/>
                    </a:cxn>
                    <a:cxn ang="0">
                      <a:pos x="106" y="20"/>
                    </a:cxn>
                  </a:cxnLst>
                  <a:rect l="txL" t="txT" r="txR" b="txB"/>
                  <a:pathLst>
                    <a:path w="106" h="226">
                      <a:moveTo>
                        <a:pt x="106" y="20"/>
                      </a:moveTo>
                      <a:lnTo>
                        <a:pt x="106" y="20"/>
                      </a:lnTo>
                      <a:lnTo>
                        <a:pt x="104" y="12"/>
                      </a:lnTo>
                      <a:lnTo>
                        <a:pt x="98" y="6"/>
                      </a:lnTo>
                      <a:lnTo>
                        <a:pt x="90" y="2"/>
                      </a:lnTo>
                      <a:lnTo>
                        <a:pt x="82" y="0"/>
                      </a:lnTo>
                      <a:lnTo>
                        <a:pt x="24" y="0"/>
                      </a:lnTo>
                      <a:lnTo>
                        <a:pt x="16" y="2"/>
                      </a:lnTo>
                      <a:lnTo>
                        <a:pt x="8" y="6"/>
                      </a:lnTo>
                      <a:lnTo>
                        <a:pt x="2" y="12"/>
                      </a:lnTo>
                      <a:lnTo>
                        <a:pt x="0" y="20"/>
                      </a:lnTo>
                      <a:lnTo>
                        <a:pt x="0" y="22"/>
                      </a:lnTo>
                      <a:lnTo>
                        <a:pt x="0" y="106"/>
                      </a:lnTo>
                      <a:lnTo>
                        <a:pt x="0" y="108"/>
                      </a:lnTo>
                      <a:lnTo>
                        <a:pt x="2" y="112"/>
                      </a:lnTo>
                      <a:lnTo>
                        <a:pt x="4" y="112"/>
                      </a:lnTo>
                      <a:lnTo>
                        <a:pt x="8" y="114"/>
                      </a:lnTo>
                      <a:lnTo>
                        <a:pt x="12" y="114"/>
                      </a:lnTo>
                      <a:lnTo>
                        <a:pt x="14" y="112"/>
                      </a:lnTo>
                      <a:lnTo>
                        <a:pt x="16" y="112"/>
                      </a:lnTo>
                      <a:lnTo>
                        <a:pt x="18" y="108"/>
                      </a:lnTo>
                      <a:lnTo>
                        <a:pt x="20" y="106"/>
                      </a:lnTo>
                      <a:lnTo>
                        <a:pt x="20" y="38"/>
                      </a:lnTo>
                      <a:lnTo>
                        <a:pt x="24" y="38"/>
                      </a:lnTo>
                      <a:lnTo>
                        <a:pt x="24" y="218"/>
                      </a:lnTo>
                      <a:lnTo>
                        <a:pt x="26" y="220"/>
                      </a:lnTo>
                      <a:lnTo>
                        <a:pt x="28" y="224"/>
                      </a:lnTo>
                      <a:lnTo>
                        <a:pt x="30" y="226"/>
                      </a:lnTo>
                      <a:lnTo>
                        <a:pt x="34" y="226"/>
                      </a:lnTo>
                      <a:lnTo>
                        <a:pt x="42" y="226"/>
                      </a:lnTo>
                      <a:lnTo>
                        <a:pt x="46" y="226"/>
                      </a:lnTo>
                      <a:lnTo>
                        <a:pt x="48" y="224"/>
                      </a:lnTo>
                      <a:lnTo>
                        <a:pt x="50" y="220"/>
                      </a:lnTo>
                      <a:lnTo>
                        <a:pt x="50" y="218"/>
                      </a:lnTo>
                      <a:lnTo>
                        <a:pt x="50" y="110"/>
                      </a:lnTo>
                      <a:lnTo>
                        <a:pt x="56" y="110"/>
                      </a:lnTo>
                      <a:lnTo>
                        <a:pt x="56" y="218"/>
                      </a:lnTo>
                      <a:lnTo>
                        <a:pt x="56" y="220"/>
                      </a:lnTo>
                      <a:lnTo>
                        <a:pt x="58" y="224"/>
                      </a:lnTo>
                      <a:lnTo>
                        <a:pt x="60" y="226"/>
                      </a:lnTo>
                      <a:lnTo>
                        <a:pt x="64" y="226"/>
                      </a:lnTo>
                      <a:lnTo>
                        <a:pt x="72" y="226"/>
                      </a:lnTo>
                      <a:lnTo>
                        <a:pt x="76" y="226"/>
                      </a:lnTo>
                      <a:lnTo>
                        <a:pt x="78" y="224"/>
                      </a:lnTo>
                      <a:lnTo>
                        <a:pt x="80" y="220"/>
                      </a:lnTo>
                      <a:lnTo>
                        <a:pt x="82" y="218"/>
                      </a:lnTo>
                      <a:lnTo>
                        <a:pt x="82" y="38"/>
                      </a:lnTo>
                      <a:lnTo>
                        <a:pt x="86" y="38"/>
                      </a:lnTo>
                      <a:lnTo>
                        <a:pt x="86" y="106"/>
                      </a:lnTo>
                      <a:lnTo>
                        <a:pt x="88" y="108"/>
                      </a:lnTo>
                      <a:lnTo>
                        <a:pt x="90" y="112"/>
                      </a:lnTo>
                      <a:lnTo>
                        <a:pt x="92" y="112"/>
                      </a:lnTo>
                      <a:lnTo>
                        <a:pt x="94" y="114"/>
                      </a:lnTo>
                      <a:lnTo>
                        <a:pt x="98" y="114"/>
                      </a:lnTo>
                      <a:lnTo>
                        <a:pt x="102" y="112"/>
                      </a:lnTo>
                      <a:lnTo>
                        <a:pt x="104" y="112"/>
                      </a:lnTo>
                      <a:lnTo>
                        <a:pt x="106" y="108"/>
                      </a:lnTo>
                      <a:lnTo>
                        <a:pt x="106" y="106"/>
                      </a:lnTo>
                      <a:lnTo>
                        <a:pt x="106" y="22"/>
                      </a:lnTo>
                      <a:lnTo>
                        <a:pt x="106"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51" name="Freeform 37"/>
                <p:cNvSpPr/>
                <p:nvPr/>
              </p:nvSpPr>
              <p:spPr>
                <a:xfrm>
                  <a:off x="71939" y="0"/>
                  <a:ext cx="110306" cy="105510"/>
                </a:xfrm>
                <a:custGeom>
                  <a:avLst/>
                  <a:gdLst>
                    <a:gd name="txL" fmla="*/ 0 w 46"/>
                    <a:gd name="txT" fmla="*/ 0 h 44"/>
                    <a:gd name="txR" fmla="*/ 46 w 46"/>
                    <a:gd name="txB" fmla="*/ 44 h 44"/>
                  </a:gdLst>
                  <a:ahLst/>
                  <a:cxnLst>
                    <a:cxn ang="0">
                      <a:pos x="22" y="44"/>
                    </a:cxn>
                    <a:cxn ang="0">
                      <a:pos x="22" y="44"/>
                    </a:cxn>
                    <a:cxn ang="0">
                      <a:pos x="32" y="42"/>
                    </a:cxn>
                    <a:cxn ang="0">
                      <a:pos x="40" y="38"/>
                    </a:cxn>
                    <a:cxn ang="0">
                      <a:pos x="44" y="30"/>
                    </a:cxn>
                    <a:cxn ang="0">
                      <a:pos x="46" y="22"/>
                    </a:cxn>
                    <a:cxn ang="0">
                      <a:pos x="44" y="12"/>
                    </a:cxn>
                    <a:cxn ang="0">
                      <a:pos x="40" y="6"/>
                    </a:cxn>
                    <a:cxn ang="0">
                      <a:pos x="32" y="0"/>
                    </a:cxn>
                    <a:cxn ang="0">
                      <a:pos x="22" y="0"/>
                    </a:cxn>
                    <a:cxn ang="0">
                      <a:pos x="14" y="0"/>
                    </a:cxn>
                    <a:cxn ang="0">
                      <a:pos x="6" y="6"/>
                    </a:cxn>
                    <a:cxn ang="0">
                      <a:pos x="2" y="12"/>
                    </a:cxn>
                    <a:cxn ang="0">
                      <a:pos x="0" y="22"/>
                    </a:cxn>
                    <a:cxn ang="0">
                      <a:pos x="2" y="30"/>
                    </a:cxn>
                    <a:cxn ang="0">
                      <a:pos x="6" y="38"/>
                    </a:cxn>
                    <a:cxn ang="0">
                      <a:pos x="14" y="42"/>
                    </a:cxn>
                    <a:cxn ang="0">
                      <a:pos x="22" y="44"/>
                    </a:cxn>
                  </a:cxnLst>
                  <a:rect l="txL" t="txT" r="txR" b="txB"/>
                  <a:pathLst>
                    <a:path w="46" h="44">
                      <a:moveTo>
                        <a:pt x="22" y="44"/>
                      </a:moveTo>
                      <a:lnTo>
                        <a:pt x="22" y="44"/>
                      </a:lnTo>
                      <a:lnTo>
                        <a:pt x="32" y="42"/>
                      </a:lnTo>
                      <a:lnTo>
                        <a:pt x="40" y="38"/>
                      </a:lnTo>
                      <a:lnTo>
                        <a:pt x="44" y="30"/>
                      </a:lnTo>
                      <a:lnTo>
                        <a:pt x="46" y="22"/>
                      </a:lnTo>
                      <a:lnTo>
                        <a:pt x="44" y="12"/>
                      </a:lnTo>
                      <a:lnTo>
                        <a:pt x="40" y="6"/>
                      </a:lnTo>
                      <a:lnTo>
                        <a:pt x="32" y="0"/>
                      </a:lnTo>
                      <a:lnTo>
                        <a:pt x="22" y="0"/>
                      </a:lnTo>
                      <a:lnTo>
                        <a:pt x="14" y="0"/>
                      </a:lnTo>
                      <a:lnTo>
                        <a:pt x="6" y="6"/>
                      </a:lnTo>
                      <a:lnTo>
                        <a:pt x="2" y="12"/>
                      </a:lnTo>
                      <a:lnTo>
                        <a:pt x="0" y="22"/>
                      </a:lnTo>
                      <a:lnTo>
                        <a:pt x="2" y="30"/>
                      </a:lnTo>
                      <a:lnTo>
                        <a:pt x="6" y="38"/>
                      </a:lnTo>
                      <a:lnTo>
                        <a:pt x="14" y="42"/>
                      </a:lnTo>
                      <a:lnTo>
                        <a:pt x="22"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08" name="组合 5215"/>
              <p:cNvGrpSpPr/>
              <p:nvPr/>
            </p:nvGrpSpPr>
            <p:grpSpPr>
              <a:xfrm>
                <a:off x="12873" y="3753"/>
                <a:ext cx="392" cy="1042"/>
                <a:chOff x="0" y="0"/>
                <a:chExt cx="249388" cy="661839"/>
              </a:xfrm>
            </p:grpSpPr>
            <p:sp>
              <p:nvSpPr>
                <p:cNvPr id="148" name="Freeform 38"/>
                <p:cNvSpPr/>
                <p:nvPr/>
              </p:nvSpPr>
              <p:spPr>
                <a:xfrm>
                  <a:off x="0" y="119899"/>
                  <a:ext cx="249388" cy="541940"/>
                </a:xfrm>
                <a:custGeom>
                  <a:avLst/>
                  <a:gdLst>
                    <a:gd name="txL" fmla="*/ 0 w 104"/>
                    <a:gd name="txT" fmla="*/ 0 h 226"/>
                    <a:gd name="txR" fmla="*/ 104 w 104"/>
                    <a:gd name="txB" fmla="*/ 226 h 226"/>
                  </a:gdLst>
                  <a:ahLst/>
                  <a:cxnLst>
                    <a:cxn ang="0">
                      <a:pos x="104" y="20"/>
                    </a:cxn>
                    <a:cxn ang="0">
                      <a:pos x="104" y="20"/>
                    </a:cxn>
                    <a:cxn ang="0">
                      <a:pos x="104" y="12"/>
                    </a:cxn>
                    <a:cxn ang="0">
                      <a:pos x="98" y="6"/>
                    </a:cxn>
                    <a:cxn ang="0">
                      <a:pos x="90" y="2"/>
                    </a:cxn>
                    <a:cxn ang="0">
                      <a:pos x="80" y="0"/>
                    </a:cxn>
                    <a:cxn ang="0">
                      <a:pos x="24" y="0"/>
                    </a:cxn>
                    <a:cxn ang="0">
                      <a:pos x="14" y="2"/>
                    </a:cxn>
                    <a:cxn ang="0">
                      <a:pos x="6" y="6"/>
                    </a:cxn>
                    <a:cxn ang="0">
                      <a:pos x="2" y="12"/>
                    </a:cxn>
                    <a:cxn ang="0">
                      <a:pos x="0" y="20"/>
                    </a:cxn>
                    <a:cxn ang="0">
                      <a:pos x="0" y="22"/>
                    </a:cxn>
                    <a:cxn ang="0">
                      <a:pos x="0" y="106"/>
                    </a:cxn>
                    <a:cxn ang="0">
                      <a:pos x="0" y="108"/>
                    </a:cxn>
                    <a:cxn ang="0">
                      <a:pos x="2" y="112"/>
                    </a:cxn>
                    <a:cxn ang="0">
                      <a:pos x="4" y="112"/>
                    </a:cxn>
                    <a:cxn ang="0">
                      <a:pos x="6" y="114"/>
                    </a:cxn>
                    <a:cxn ang="0">
                      <a:pos x="10" y="114"/>
                    </a:cxn>
                    <a:cxn ang="0">
                      <a:pos x="14" y="112"/>
                    </a:cxn>
                    <a:cxn ang="0">
                      <a:pos x="16" y="112"/>
                    </a:cxn>
                    <a:cxn ang="0">
                      <a:pos x="18" y="108"/>
                    </a:cxn>
                    <a:cxn ang="0">
                      <a:pos x="18" y="106"/>
                    </a:cxn>
                    <a:cxn ang="0">
                      <a:pos x="18" y="38"/>
                    </a:cxn>
                    <a:cxn ang="0">
                      <a:pos x="24" y="38"/>
                    </a:cxn>
                    <a:cxn ang="0">
                      <a:pos x="24" y="218"/>
                    </a:cxn>
                    <a:cxn ang="0">
                      <a:pos x="24" y="220"/>
                    </a:cxn>
                    <a:cxn ang="0">
                      <a:pos x="26" y="224"/>
                    </a:cxn>
                    <a:cxn ang="0">
                      <a:pos x="30" y="226"/>
                    </a:cxn>
                    <a:cxn ang="0">
                      <a:pos x="32" y="226"/>
                    </a:cxn>
                    <a:cxn ang="0">
                      <a:pos x="42" y="226"/>
                    </a:cxn>
                    <a:cxn ang="0">
                      <a:pos x="44" y="226"/>
                    </a:cxn>
                    <a:cxn ang="0">
                      <a:pos x="48" y="224"/>
                    </a:cxn>
                    <a:cxn ang="0">
                      <a:pos x="50" y="220"/>
                    </a:cxn>
                    <a:cxn ang="0">
                      <a:pos x="50" y="218"/>
                    </a:cxn>
                    <a:cxn ang="0">
                      <a:pos x="50" y="110"/>
                    </a:cxn>
                    <a:cxn ang="0">
                      <a:pos x="54" y="110"/>
                    </a:cxn>
                    <a:cxn ang="0">
                      <a:pos x="54" y="218"/>
                    </a:cxn>
                    <a:cxn ang="0">
                      <a:pos x="56" y="220"/>
                    </a:cxn>
                    <a:cxn ang="0">
                      <a:pos x="56" y="224"/>
                    </a:cxn>
                    <a:cxn ang="0">
                      <a:pos x="60" y="226"/>
                    </a:cxn>
                    <a:cxn ang="0">
                      <a:pos x="64" y="226"/>
                    </a:cxn>
                    <a:cxn ang="0">
                      <a:pos x="72" y="226"/>
                    </a:cxn>
                    <a:cxn ang="0">
                      <a:pos x="76" y="226"/>
                    </a:cxn>
                    <a:cxn ang="0">
                      <a:pos x="78" y="224"/>
                    </a:cxn>
                    <a:cxn ang="0">
                      <a:pos x="80" y="220"/>
                    </a:cxn>
                    <a:cxn ang="0">
                      <a:pos x="80" y="218"/>
                    </a:cxn>
                    <a:cxn ang="0">
                      <a:pos x="80" y="38"/>
                    </a:cxn>
                    <a:cxn ang="0">
                      <a:pos x="86" y="38"/>
                    </a:cxn>
                    <a:cxn ang="0">
                      <a:pos x="86" y="106"/>
                    </a:cxn>
                    <a:cxn ang="0">
                      <a:pos x="86" y="108"/>
                    </a:cxn>
                    <a:cxn ang="0">
                      <a:pos x="88" y="112"/>
                    </a:cxn>
                    <a:cxn ang="0">
                      <a:pos x="90" y="112"/>
                    </a:cxn>
                    <a:cxn ang="0">
                      <a:pos x="94" y="114"/>
                    </a:cxn>
                    <a:cxn ang="0">
                      <a:pos x="98" y="114"/>
                    </a:cxn>
                    <a:cxn ang="0">
                      <a:pos x="100" y="112"/>
                    </a:cxn>
                    <a:cxn ang="0">
                      <a:pos x="102" y="112"/>
                    </a:cxn>
                    <a:cxn ang="0">
                      <a:pos x="104" y="108"/>
                    </a:cxn>
                    <a:cxn ang="0">
                      <a:pos x="104" y="106"/>
                    </a:cxn>
                    <a:cxn ang="0">
                      <a:pos x="104" y="22"/>
                    </a:cxn>
                    <a:cxn ang="0">
                      <a:pos x="104" y="20"/>
                    </a:cxn>
                  </a:cxnLst>
                  <a:rect l="txL" t="txT" r="txR" b="txB"/>
                  <a:pathLst>
                    <a:path w="104" h="226">
                      <a:moveTo>
                        <a:pt x="104" y="20"/>
                      </a:moveTo>
                      <a:lnTo>
                        <a:pt x="104" y="20"/>
                      </a:lnTo>
                      <a:lnTo>
                        <a:pt x="104" y="12"/>
                      </a:lnTo>
                      <a:lnTo>
                        <a:pt x="98" y="6"/>
                      </a:lnTo>
                      <a:lnTo>
                        <a:pt x="90" y="2"/>
                      </a:lnTo>
                      <a:lnTo>
                        <a:pt x="80" y="0"/>
                      </a:lnTo>
                      <a:lnTo>
                        <a:pt x="24" y="0"/>
                      </a:lnTo>
                      <a:lnTo>
                        <a:pt x="14" y="2"/>
                      </a:lnTo>
                      <a:lnTo>
                        <a:pt x="6" y="6"/>
                      </a:lnTo>
                      <a:lnTo>
                        <a:pt x="2" y="12"/>
                      </a:lnTo>
                      <a:lnTo>
                        <a:pt x="0" y="20"/>
                      </a:lnTo>
                      <a:lnTo>
                        <a:pt x="0" y="22"/>
                      </a:lnTo>
                      <a:lnTo>
                        <a:pt x="0" y="106"/>
                      </a:lnTo>
                      <a:lnTo>
                        <a:pt x="0" y="108"/>
                      </a:lnTo>
                      <a:lnTo>
                        <a:pt x="2" y="112"/>
                      </a:lnTo>
                      <a:lnTo>
                        <a:pt x="4" y="112"/>
                      </a:lnTo>
                      <a:lnTo>
                        <a:pt x="6" y="114"/>
                      </a:lnTo>
                      <a:lnTo>
                        <a:pt x="10" y="114"/>
                      </a:lnTo>
                      <a:lnTo>
                        <a:pt x="14" y="112"/>
                      </a:lnTo>
                      <a:lnTo>
                        <a:pt x="16" y="112"/>
                      </a:lnTo>
                      <a:lnTo>
                        <a:pt x="18" y="108"/>
                      </a:lnTo>
                      <a:lnTo>
                        <a:pt x="18" y="106"/>
                      </a:lnTo>
                      <a:lnTo>
                        <a:pt x="18" y="38"/>
                      </a:lnTo>
                      <a:lnTo>
                        <a:pt x="24" y="38"/>
                      </a:lnTo>
                      <a:lnTo>
                        <a:pt x="24" y="218"/>
                      </a:lnTo>
                      <a:lnTo>
                        <a:pt x="24" y="220"/>
                      </a:lnTo>
                      <a:lnTo>
                        <a:pt x="26" y="224"/>
                      </a:lnTo>
                      <a:lnTo>
                        <a:pt x="30" y="226"/>
                      </a:lnTo>
                      <a:lnTo>
                        <a:pt x="32" y="226"/>
                      </a:lnTo>
                      <a:lnTo>
                        <a:pt x="42" y="226"/>
                      </a:lnTo>
                      <a:lnTo>
                        <a:pt x="44" y="226"/>
                      </a:lnTo>
                      <a:lnTo>
                        <a:pt x="48" y="224"/>
                      </a:lnTo>
                      <a:lnTo>
                        <a:pt x="50" y="220"/>
                      </a:lnTo>
                      <a:lnTo>
                        <a:pt x="50" y="218"/>
                      </a:lnTo>
                      <a:lnTo>
                        <a:pt x="50" y="110"/>
                      </a:lnTo>
                      <a:lnTo>
                        <a:pt x="54" y="110"/>
                      </a:lnTo>
                      <a:lnTo>
                        <a:pt x="54" y="218"/>
                      </a:lnTo>
                      <a:lnTo>
                        <a:pt x="56" y="220"/>
                      </a:lnTo>
                      <a:lnTo>
                        <a:pt x="56" y="224"/>
                      </a:lnTo>
                      <a:lnTo>
                        <a:pt x="60" y="226"/>
                      </a:lnTo>
                      <a:lnTo>
                        <a:pt x="64" y="226"/>
                      </a:lnTo>
                      <a:lnTo>
                        <a:pt x="72" y="226"/>
                      </a:lnTo>
                      <a:lnTo>
                        <a:pt x="76" y="226"/>
                      </a:lnTo>
                      <a:lnTo>
                        <a:pt x="78" y="224"/>
                      </a:lnTo>
                      <a:lnTo>
                        <a:pt x="80" y="220"/>
                      </a:lnTo>
                      <a:lnTo>
                        <a:pt x="80" y="218"/>
                      </a:lnTo>
                      <a:lnTo>
                        <a:pt x="80" y="38"/>
                      </a:lnTo>
                      <a:lnTo>
                        <a:pt x="86" y="38"/>
                      </a:lnTo>
                      <a:lnTo>
                        <a:pt x="86" y="106"/>
                      </a:lnTo>
                      <a:lnTo>
                        <a:pt x="86" y="108"/>
                      </a:lnTo>
                      <a:lnTo>
                        <a:pt x="88" y="112"/>
                      </a:lnTo>
                      <a:lnTo>
                        <a:pt x="90" y="112"/>
                      </a:lnTo>
                      <a:lnTo>
                        <a:pt x="94" y="114"/>
                      </a:lnTo>
                      <a:lnTo>
                        <a:pt x="98" y="114"/>
                      </a:lnTo>
                      <a:lnTo>
                        <a:pt x="100" y="112"/>
                      </a:lnTo>
                      <a:lnTo>
                        <a:pt x="102" y="112"/>
                      </a:lnTo>
                      <a:lnTo>
                        <a:pt x="104" y="108"/>
                      </a:lnTo>
                      <a:lnTo>
                        <a:pt x="104" y="106"/>
                      </a:lnTo>
                      <a:lnTo>
                        <a:pt x="104" y="22"/>
                      </a:lnTo>
                      <a:lnTo>
                        <a:pt x="104"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49" name="Freeform 39"/>
                <p:cNvSpPr/>
                <p:nvPr/>
              </p:nvSpPr>
              <p:spPr>
                <a:xfrm>
                  <a:off x="71939" y="0"/>
                  <a:ext cx="105510" cy="105510"/>
                </a:xfrm>
                <a:custGeom>
                  <a:avLst/>
                  <a:gdLst>
                    <a:gd name="txL" fmla="*/ 0 w 44"/>
                    <a:gd name="txT" fmla="*/ 0 h 44"/>
                    <a:gd name="txR" fmla="*/ 44 w 44"/>
                    <a:gd name="txB" fmla="*/ 44 h 44"/>
                  </a:gdLst>
                  <a:ahLst/>
                  <a:cxnLst>
                    <a:cxn ang="0">
                      <a:pos x="22" y="44"/>
                    </a:cxn>
                    <a:cxn ang="0">
                      <a:pos x="22" y="44"/>
                    </a:cxn>
                    <a:cxn ang="0">
                      <a:pos x="30" y="42"/>
                    </a:cxn>
                    <a:cxn ang="0">
                      <a:pos x="38" y="38"/>
                    </a:cxn>
                    <a:cxn ang="0">
                      <a:pos x="44" y="30"/>
                    </a:cxn>
                    <a:cxn ang="0">
                      <a:pos x="44" y="22"/>
                    </a:cxn>
                    <a:cxn ang="0">
                      <a:pos x="44" y="12"/>
                    </a:cxn>
                    <a:cxn ang="0">
                      <a:pos x="38" y="6"/>
                    </a:cxn>
                    <a:cxn ang="0">
                      <a:pos x="30" y="0"/>
                    </a:cxn>
                    <a:cxn ang="0">
                      <a:pos x="22" y="0"/>
                    </a:cxn>
                    <a:cxn ang="0">
                      <a:pos x="14" y="0"/>
                    </a:cxn>
                    <a:cxn ang="0">
                      <a:pos x="6" y="6"/>
                    </a:cxn>
                    <a:cxn ang="0">
                      <a:pos x="2" y="12"/>
                    </a:cxn>
                    <a:cxn ang="0">
                      <a:pos x="0" y="22"/>
                    </a:cxn>
                    <a:cxn ang="0">
                      <a:pos x="2" y="30"/>
                    </a:cxn>
                    <a:cxn ang="0">
                      <a:pos x="6" y="38"/>
                    </a:cxn>
                    <a:cxn ang="0">
                      <a:pos x="14" y="42"/>
                    </a:cxn>
                    <a:cxn ang="0">
                      <a:pos x="22" y="44"/>
                    </a:cxn>
                  </a:cxnLst>
                  <a:rect l="txL" t="txT" r="txR" b="txB"/>
                  <a:pathLst>
                    <a:path w="44" h="44">
                      <a:moveTo>
                        <a:pt x="22" y="44"/>
                      </a:moveTo>
                      <a:lnTo>
                        <a:pt x="22" y="44"/>
                      </a:lnTo>
                      <a:lnTo>
                        <a:pt x="30" y="42"/>
                      </a:lnTo>
                      <a:lnTo>
                        <a:pt x="38" y="38"/>
                      </a:lnTo>
                      <a:lnTo>
                        <a:pt x="44" y="30"/>
                      </a:lnTo>
                      <a:lnTo>
                        <a:pt x="44" y="22"/>
                      </a:lnTo>
                      <a:lnTo>
                        <a:pt x="44" y="12"/>
                      </a:lnTo>
                      <a:lnTo>
                        <a:pt x="38" y="6"/>
                      </a:lnTo>
                      <a:lnTo>
                        <a:pt x="30" y="0"/>
                      </a:lnTo>
                      <a:lnTo>
                        <a:pt x="22" y="0"/>
                      </a:lnTo>
                      <a:lnTo>
                        <a:pt x="14" y="0"/>
                      </a:lnTo>
                      <a:lnTo>
                        <a:pt x="6" y="6"/>
                      </a:lnTo>
                      <a:lnTo>
                        <a:pt x="2" y="12"/>
                      </a:lnTo>
                      <a:lnTo>
                        <a:pt x="0" y="22"/>
                      </a:lnTo>
                      <a:lnTo>
                        <a:pt x="2" y="30"/>
                      </a:lnTo>
                      <a:lnTo>
                        <a:pt x="6" y="38"/>
                      </a:lnTo>
                      <a:lnTo>
                        <a:pt x="14" y="42"/>
                      </a:lnTo>
                      <a:lnTo>
                        <a:pt x="22"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09" name="组合 5214"/>
              <p:cNvGrpSpPr/>
              <p:nvPr/>
            </p:nvGrpSpPr>
            <p:grpSpPr>
              <a:xfrm>
                <a:off x="13370" y="3753"/>
                <a:ext cx="400" cy="1042"/>
                <a:chOff x="0" y="0"/>
                <a:chExt cx="254184" cy="661839"/>
              </a:xfrm>
            </p:grpSpPr>
            <p:sp>
              <p:nvSpPr>
                <p:cNvPr id="146" name="Freeform 40"/>
                <p:cNvSpPr/>
                <p:nvPr/>
              </p:nvSpPr>
              <p:spPr>
                <a:xfrm>
                  <a:off x="0" y="119899"/>
                  <a:ext cx="254184" cy="541940"/>
                </a:xfrm>
                <a:custGeom>
                  <a:avLst/>
                  <a:gdLst>
                    <a:gd name="txL" fmla="*/ 0 w 106"/>
                    <a:gd name="txT" fmla="*/ 0 h 226"/>
                    <a:gd name="txR" fmla="*/ 106 w 106"/>
                    <a:gd name="txB" fmla="*/ 226 h 226"/>
                  </a:gdLst>
                  <a:ahLst/>
                  <a:cxnLst>
                    <a:cxn ang="0">
                      <a:pos x="106" y="20"/>
                    </a:cxn>
                    <a:cxn ang="0">
                      <a:pos x="106" y="20"/>
                    </a:cxn>
                    <a:cxn ang="0">
                      <a:pos x="104" y="12"/>
                    </a:cxn>
                    <a:cxn ang="0">
                      <a:pos x="98" y="6"/>
                    </a:cxn>
                    <a:cxn ang="0">
                      <a:pos x="92" y="2"/>
                    </a:cxn>
                    <a:cxn ang="0">
                      <a:pos x="82" y="0"/>
                    </a:cxn>
                    <a:cxn ang="0">
                      <a:pos x="24" y="0"/>
                    </a:cxn>
                    <a:cxn ang="0">
                      <a:pos x="16" y="2"/>
                    </a:cxn>
                    <a:cxn ang="0">
                      <a:pos x="8" y="6"/>
                    </a:cxn>
                    <a:cxn ang="0">
                      <a:pos x="2" y="12"/>
                    </a:cxn>
                    <a:cxn ang="0">
                      <a:pos x="0" y="20"/>
                    </a:cxn>
                    <a:cxn ang="0">
                      <a:pos x="0" y="22"/>
                    </a:cxn>
                    <a:cxn ang="0">
                      <a:pos x="0" y="106"/>
                    </a:cxn>
                    <a:cxn ang="0">
                      <a:pos x="0" y="108"/>
                    </a:cxn>
                    <a:cxn ang="0">
                      <a:pos x="2" y="112"/>
                    </a:cxn>
                    <a:cxn ang="0">
                      <a:pos x="6" y="112"/>
                    </a:cxn>
                    <a:cxn ang="0">
                      <a:pos x="8" y="114"/>
                    </a:cxn>
                    <a:cxn ang="0">
                      <a:pos x="12" y="114"/>
                    </a:cxn>
                    <a:cxn ang="0">
                      <a:pos x="14" y="112"/>
                    </a:cxn>
                    <a:cxn ang="0">
                      <a:pos x="18" y="112"/>
                    </a:cxn>
                    <a:cxn ang="0">
                      <a:pos x="18" y="108"/>
                    </a:cxn>
                    <a:cxn ang="0">
                      <a:pos x="20" y="106"/>
                    </a:cxn>
                    <a:cxn ang="0">
                      <a:pos x="20" y="38"/>
                    </a:cxn>
                    <a:cxn ang="0">
                      <a:pos x="24" y="38"/>
                    </a:cxn>
                    <a:cxn ang="0">
                      <a:pos x="24" y="218"/>
                    </a:cxn>
                    <a:cxn ang="0">
                      <a:pos x="26" y="220"/>
                    </a:cxn>
                    <a:cxn ang="0">
                      <a:pos x="28" y="224"/>
                    </a:cxn>
                    <a:cxn ang="0">
                      <a:pos x="30" y="226"/>
                    </a:cxn>
                    <a:cxn ang="0">
                      <a:pos x="34" y="226"/>
                    </a:cxn>
                    <a:cxn ang="0">
                      <a:pos x="42" y="226"/>
                    </a:cxn>
                    <a:cxn ang="0">
                      <a:pos x="46" y="226"/>
                    </a:cxn>
                    <a:cxn ang="0">
                      <a:pos x="48" y="224"/>
                    </a:cxn>
                    <a:cxn ang="0">
                      <a:pos x="50" y="220"/>
                    </a:cxn>
                    <a:cxn ang="0">
                      <a:pos x="50" y="218"/>
                    </a:cxn>
                    <a:cxn ang="0">
                      <a:pos x="50" y="110"/>
                    </a:cxn>
                    <a:cxn ang="0">
                      <a:pos x="56" y="110"/>
                    </a:cxn>
                    <a:cxn ang="0">
                      <a:pos x="56" y="218"/>
                    </a:cxn>
                    <a:cxn ang="0">
                      <a:pos x="56" y="220"/>
                    </a:cxn>
                    <a:cxn ang="0">
                      <a:pos x="58" y="224"/>
                    </a:cxn>
                    <a:cxn ang="0">
                      <a:pos x="60" y="226"/>
                    </a:cxn>
                    <a:cxn ang="0">
                      <a:pos x="64" y="226"/>
                    </a:cxn>
                    <a:cxn ang="0">
                      <a:pos x="72" y="226"/>
                    </a:cxn>
                    <a:cxn ang="0">
                      <a:pos x="76" y="226"/>
                    </a:cxn>
                    <a:cxn ang="0">
                      <a:pos x="78" y="224"/>
                    </a:cxn>
                    <a:cxn ang="0">
                      <a:pos x="80" y="220"/>
                    </a:cxn>
                    <a:cxn ang="0">
                      <a:pos x="82" y="218"/>
                    </a:cxn>
                    <a:cxn ang="0">
                      <a:pos x="82" y="38"/>
                    </a:cxn>
                    <a:cxn ang="0">
                      <a:pos x="88" y="38"/>
                    </a:cxn>
                    <a:cxn ang="0">
                      <a:pos x="88" y="106"/>
                    </a:cxn>
                    <a:cxn ang="0">
                      <a:pos x="88" y="108"/>
                    </a:cxn>
                    <a:cxn ang="0">
                      <a:pos x="90" y="112"/>
                    </a:cxn>
                    <a:cxn ang="0">
                      <a:pos x="92" y="112"/>
                    </a:cxn>
                    <a:cxn ang="0">
                      <a:pos x="94" y="114"/>
                    </a:cxn>
                    <a:cxn ang="0">
                      <a:pos x="98" y="114"/>
                    </a:cxn>
                    <a:cxn ang="0">
                      <a:pos x="102" y="112"/>
                    </a:cxn>
                    <a:cxn ang="0">
                      <a:pos x="104" y="112"/>
                    </a:cxn>
                    <a:cxn ang="0">
                      <a:pos x="106" y="108"/>
                    </a:cxn>
                    <a:cxn ang="0">
                      <a:pos x="106" y="106"/>
                    </a:cxn>
                    <a:cxn ang="0">
                      <a:pos x="106" y="22"/>
                    </a:cxn>
                    <a:cxn ang="0">
                      <a:pos x="106" y="20"/>
                    </a:cxn>
                  </a:cxnLst>
                  <a:rect l="txL" t="txT" r="txR" b="txB"/>
                  <a:pathLst>
                    <a:path w="106" h="226">
                      <a:moveTo>
                        <a:pt x="106" y="20"/>
                      </a:moveTo>
                      <a:lnTo>
                        <a:pt x="106" y="20"/>
                      </a:lnTo>
                      <a:lnTo>
                        <a:pt x="104" y="12"/>
                      </a:lnTo>
                      <a:lnTo>
                        <a:pt x="98" y="6"/>
                      </a:lnTo>
                      <a:lnTo>
                        <a:pt x="92" y="2"/>
                      </a:lnTo>
                      <a:lnTo>
                        <a:pt x="82" y="0"/>
                      </a:lnTo>
                      <a:lnTo>
                        <a:pt x="24" y="0"/>
                      </a:lnTo>
                      <a:lnTo>
                        <a:pt x="16" y="2"/>
                      </a:lnTo>
                      <a:lnTo>
                        <a:pt x="8" y="6"/>
                      </a:lnTo>
                      <a:lnTo>
                        <a:pt x="2" y="12"/>
                      </a:lnTo>
                      <a:lnTo>
                        <a:pt x="0" y="20"/>
                      </a:lnTo>
                      <a:lnTo>
                        <a:pt x="0" y="22"/>
                      </a:lnTo>
                      <a:lnTo>
                        <a:pt x="0" y="106"/>
                      </a:lnTo>
                      <a:lnTo>
                        <a:pt x="0" y="108"/>
                      </a:lnTo>
                      <a:lnTo>
                        <a:pt x="2" y="112"/>
                      </a:lnTo>
                      <a:lnTo>
                        <a:pt x="6" y="112"/>
                      </a:lnTo>
                      <a:lnTo>
                        <a:pt x="8" y="114"/>
                      </a:lnTo>
                      <a:lnTo>
                        <a:pt x="12" y="114"/>
                      </a:lnTo>
                      <a:lnTo>
                        <a:pt x="14" y="112"/>
                      </a:lnTo>
                      <a:lnTo>
                        <a:pt x="18" y="112"/>
                      </a:lnTo>
                      <a:lnTo>
                        <a:pt x="18" y="108"/>
                      </a:lnTo>
                      <a:lnTo>
                        <a:pt x="20" y="106"/>
                      </a:lnTo>
                      <a:lnTo>
                        <a:pt x="20" y="38"/>
                      </a:lnTo>
                      <a:lnTo>
                        <a:pt x="24" y="38"/>
                      </a:lnTo>
                      <a:lnTo>
                        <a:pt x="24" y="218"/>
                      </a:lnTo>
                      <a:lnTo>
                        <a:pt x="26" y="220"/>
                      </a:lnTo>
                      <a:lnTo>
                        <a:pt x="28" y="224"/>
                      </a:lnTo>
                      <a:lnTo>
                        <a:pt x="30" y="226"/>
                      </a:lnTo>
                      <a:lnTo>
                        <a:pt x="34" y="226"/>
                      </a:lnTo>
                      <a:lnTo>
                        <a:pt x="42" y="226"/>
                      </a:lnTo>
                      <a:lnTo>
                        <a:pt x="46" y="226"/>
                      </a:lnTo>
                      <a:lnTo>
                        <a:pt x="48" y="224"/>
                      </a:lnTo>
                      <a:lnTo>
                        <a:pt x="50" y="220"/>
                      </a:lnTo>
                      <a:lnTo>
                        <a:pt x="50" y="218"/>
                      </a:lnTo>
                      <a:lnTo>
                        <a:pt x="50" y="110"/>
                      </a:lnTo>
                      <a:lnTo>
                        <a:pt x="56" y="110"/>
                      </a:lnTo>
                      <a:lnTo>
                        <a:pt x="56" y="218"/>
                      </a:lnTo>
                      <a:lnTo>
                        <a:pt x="56" y="220"/>
                      </a:lnTo>
                      <a:lnTo>
                        <a:pt x="58" y="224"/>
                      </a:lnTo>
                      <a:lnTo>
                        <a:pt x="60" y="226"/>
                      </a:lnTo>
                      <a:lnTo>
                        <a:pt x="64" y="226"/>
                      </a:lnTo>
                      <a:lnTo>
                        <a:pt x="72" y="226"/>
                      </a:lnTo>
                      <a:lnTo>
                        <a:pt x="76" y="226"/>
                      </a:lnTo>
                      <a:lnTo>
                        <a:pt x="78" y="224"/>
                      </a:lnTo>
                      <a:lnTo>
                        <a:pt x="80" y="220"/>
                      </a:lnTo>
                      <a:lnTo>
                        <a:pt x="82" y="218"/>
                      </a:lnTo>
                      <a:lnTo>
                        <a:pt x="82" y="38"/>
                      </a:lnTo>
                      <a:lnTo>
                        <a:pt x="88" y="38"/>
                      </a:lnTo>
                      <a:lnTo>
                        <a:pt x="88" y="106"/>
                      </a:lnTo>
                      <a:lnTo>
                        <a:pt x="88" y="108"/>
                      </a:lnTo>
                      <a:lnTo>
                        <a:pt x="90" y="112"/>
                      </a:lnTo>
                      <a:lnTo>
                        <a:pt x="92" y="112"/>
                      </a:lnTo>
                      <a:lnTo>
                        <a:pt x="94" y="114"/>
                      </a:lnTo>
                      <a:lnTo>
                        <a:pt x="98" y="114"/>
                      </a:lnTo>
                      <a:lnTo>
                        <a:pt x="102" y="112"/>
                      </a:lnTo>
                      <a:lnTo>
                        <a:pt x="104" y="112"/>
                      </a:lnTo>
                      <a:lnTo>
                        <a:pt x="106" y="108"/>
                      </a:lnTo>
                      <a:lnTo>
                        <a:pt x="106" y="106"/>
                      </a:lnTo>
                      <a:lnTo>
                        <a:pt x="106" y="22"/>
                      </a:lnTo>
                      <a:lnTo>
                        <a:pt x="106" y="20"/>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47" name="Freeform 41"/>
                <p:cNvSpPr/>
                <p:nvPr/>
              </p:nvSpPr>
              <p:spPr>
                <a:xfrm>
                  <a:off x="71939" y="0"/>
                  <a:ext cx="110306" cy="105510"/>
                </a:xfrm>
                <a:custGeom>
                  <a:avLst/>
                  <a:gdLst>
                    <a:gd name="txL" fmla="*/ 0 w 46"/>
                    <a:gd name="txT" fmla="*/ 0 h 44"/>
                    <a:gd name="txR" fmla="*/ 46 w 46"/>
                    <a:gd name="txB" fmla="*/ 44 h 44"/>
                  </a:gdLst>
                  <a:ahLst/>
                  <a:cxnLst>
                    <a:cxn ang="0">
                      <a:pos x="24" y="44"/>
                    </a:cxn>
                    <a:cxn ang="0">
                      <a:pos x="24" y="44"/>
                    </a:cxn>
                    <a:cxn ang="0">
                      <a:pos x="32" y="42"/>
                    </a:cxn>
                    <a:cxn ang="0">
                      <a:pos x="40" y="38"/>
                    </a:cxn>
                    <a:cxn ang="0">
                      <a:pos x="44" y="30"/>
                    </a:cxn>
                    <a:cxn ang="0">
                      <a:pos x="46" y="22"/>
                    </a:cxn>
                    <a:cxn ang="0">
                      <a:pos x="44" y="12"/>
                    </a:cxn>
                    <a:cxn ang="0">
                      <a:pos x="40" y="6"/>
                    </a:cxn>
                    <a:cxn ang="0">
                      <a:pos x="32" y="0"/>
                    </a:cxn>
                    <a:cxn ang="0">
                      <a:pos x="24" y="0"/>
                    </a:cxn>
                    <a:cxn ang="0">
                      <a:pos x="14" y="0"/>
                    </a:cxn>
                    <a:cxn ang="0">
                      <a:pos x="8" y="6"/>
                    </a:cxn>
                    <a:cxn ang="0">
                      <a:pos x="2" y="12"/>
                    </a:cxn>
                    <a:cxn ang="0">
                      <a:pos x="0" y="22"/>
                    </a:cxn>
                    <a:cxn ang="0">
                      <a:pos x="2" y="30"/>
                    </a:cxn>
                    <a:cxn ang="0">
                      <a:pos x="8" y="38"/>
                    </a:cxn>
                    <a:cxn ang="0">
                      <a:pos x="14" y="42"/>
                    </a:cxn>
                    <a:cxn ang="0">
                      <a:pos x="24" y="44"/>
                    </a:cxn>
                  </a:cxnLst>
                  <a:rect l="txL" t="txT" r="txR" b="txB"/>
                  <a:pathLst>
                    <a:path w="46" h="44">
                      <a:moveTo>
                        <a:pt x="24" y="44"/>
                      </a:moveTo>
                      <a:lnTo>
                        <a:pt x="24" y="44"/>
                      </a:lnTo>
                      <a:lnTo>
                        <a:pt x="32" y="42"/>
                      </a:lnTo>
                      <a:lnTo>
                        <a:pt x="40" y="38"/>
                      </a:lnTo>
                      <a:lnTo>
                        <a:pt x="44" y="30"/>
                      </a:lnTo>
                      <a:lnTo>
                        <a:pt x="46" y="22"/>
                      </a:lnTo>
                      <a:lnTo>
                        <a:pt x="44" y="12"/>
                      </a:lnTo>
                      <a:lnTo>
                        <a:pt x="40" y="6"/>
                      </a:lnTo>
                      <a:lnTo>
                        <a:pt x="32" y="0"/>
                      </a:lnTo>
                      <a:lnTo>
                        <a:pt x="24" y="0"/>
                      </a:lnTo>
                      <a:lnTo>
                        <a:pt x="14" y="0"/>
                      </a:lnTo>
                      <a:lnTo>
                        <a:pt x="8" y="6"/>
                      </a:lnTo>
                      <a:lnTo>
                        <a:pt x="2" y="12"/>
                      </a:lnTo>
                      <a:lnTo>
                        <a:pt x="0" y="22"/>
                      </a:lnTo>
                      <a:lnTo>
                        <a:pt x="2" y="30"/>
                      </a:lnTo>
                      <a:lnTo>
                        <a:pt x="8" y="38"/>
                      </a:lnTo>
                      <a:lnTo>
                        <a:pt x="14" y="42"/>
                      </a:lnTo>
                      <a:lnTo>
                        <a:pt x="24" y="44"/>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10" name="组合 5218"/>
              <p:cNvGrpSpPr/>
              <p:nvPr/>
            </p:nvGrpSpPr>
            <p:grpSpPr>
              <a:xfrm>
                <a:off x="12873" y="4908"/>
                <a:ext cx="392" cy="1050"/>
                <a:chOff x="0" y="0"/>
                <a:chExt cx="249388" cy="666634"/>
              </a:xfrm>
            </p:grpSpPr>
            <p:sp>
              <p:nvSpPr>
                <p:cNvPr id="144" name="Freeform 42"/>
                <p:cNvSpPr/>
                <p:nvPr/>
              </p:nvSpPr>
              <p:spPr>
                <a:xfrm>
                  <a:off x="0" y="124694"/>
                  <a:ext cx="249388" cy="541940"/>
                </a:xfrm>
                <a:custGeom>
                  <a:avLst/>
                  <a:gdLst>
                    <a:gd name="txL" fmla="*/ 0 w 104"/>
                    <a:gd name="txT" fmla="*/ 0 h 226"/>
                    <a:gd name="txR" fmla="*/ 104 w 104"/>
                    <a:gd name="txB" fmla="*/ 226 h 226"/>
                  </a:gdLst>
                  <a:ahLst/>
                  <a:cxnLst>
                    <a:cxn ang="0">
                      <a:pos x="104" y="18"/>
                    </a:cxn>
                    <a:cxn ang="0">
                      <a:pos x="104" y="18"/>
                    </a:cxn>
                    <a:cxn ang="0">
                      <a:pos x="104" y="12"/>
                    </a:cxn>
                    <a:cxn ang="0">
                      <a:pos x="98" y="6"/>
                    </a:cxn>
                    <a:cxn ang="0">
                      <a:pos x="90" y="2"/>
                    </a:cxn>
                    <a:cxn ang="0">
                      <a:pos x="80" y="0"/>
                    </a:cxn>
                    <a:cxn ang="0">
                      <a:pos x="24" y="0"/>
                    </a:cxn>
                    <a:cxn ang="0">
                      <a:pos x="14" y="2"/>
                    </a:cxn>
                    <a:cxn ang="0">
                      <a:pos x="6" y="6"/>
                    </a:cxn>
                    <a:cxn ang="0">
                      <a:pos x="2" y="12"/>
                    </a:cxn>
                    <a:cxn ang="0">
                      <a:pos x="0" y="18"/>
                    </a:cxn>
                    <a:cxn ang="0">
                      <a:pos x="0" y="20"/>
                    </a:cxn>
                    <a:cxn ang="0">
                      <a:pos x="0" y="22"/>
                    </a:cxn>
                    <a:cxn ang="0">
                      <a:pos x="0" y="104"/>
                    </a:cxn>
                    <a:cxn ang="0">
                      <a:pos x="0" y="108"/>
                    </a:cxn>
                    <a:cxn ang="0">
                      <a:pos x="2" y="110"/>
                    </a:cxn>
                    <a:cxn ang="0">
                      <a:pos x="4" y="112"/>
                    </a:cxn>
                    <a:cxn ang="0">
                      <a:pos x="6" y="112"/>
                    </a:cxn>
                    <a:cxn ang="0">
                      <a:pos x="10" y="112"/>
                    </a:cxn>
                    <a:cxn ang="0">
                      <a:pos x="14" y="112"/>
                    </a:cxn>
                    <a:cxn ang="0">
                      <a:pos x="16" y="110"/>
                    </a:cxn>
                    <a:cxn ang="0">
                      <a:pos x="18" y="108"/>
                    </a:cxn>
                    <a:cxn ang="0">
                      <a:pos x="18" y="104"/>
                    </a:cxn>
                    <a:cxn ang="0">
                      <a:pos x="18" y="36"/>
                    </a:cxn>
                    <a:cxn ang="0">
                      <a:pos x="24" y="38"/>
                    </a:cxn>
                    <a:cxn ang="0">
                      <a:pos x="24" y="216"/>
                    </a:cxn>
                    <a:cxn ang="0">
                      <a:pos x="24" y="220"/>
                    </a:cxn>
                    <a:cxn ang="0">
                      <a:pos x="26" y="222"/>
                    </a:cxn>
                    <a:cxn ang="0">
                      <a:pos x="30" y="224"/>
                    </a:cxn>
                    <a:cxn ang="0">
                      <a:pos x="32" y="226"/>
                    </a:cxn>
                    <a:cxn ang="0">
                      <a:pos x="42" y="226"/>
                    </a:cxn>
                    <a:cxn ang="0">
                      <a:pos x="44" y="224"/>
                    </a:cxn>
                    <a:cxn ang="0">
                      <a:pos x="48" y="222"/>
                    </a:cxn>
                    <a:cxn ang="0">
                      <a:pos x="50" y="220"/>
                    </a:cxn>
                    <a:cxn ang="0">
                      <a:pos x="50" y="216"/>
                    </a:cxn>
                    <a:cxn ang="0">
                      <a:pos x="50" y="110"/>
                    </a:cxn>
                    <a:cxn ang="0">
                      <a:pos x="54" y="110"/>
                    </a:cxn>
                    <a:cxn ang="0">
                      <a:pos x="54" y="216"/>
                    </a:cxn>
                    <a:cxn ang="0">
                      <a:pos x="56" y="220"/>
                    </a:cxn>
                    <a:cxn ang="0">
                      <a:pos x="56" y="222"/>
                    </a:cxn>
                    <a:cxn ang="0">
                      <a:pos x="60" y="224"/>
                    </a:cxn>
                    <a:cxn ang="0">
                      <a:pos x="64" y="226"/>
                    </a:cxn>
                    <a:cxn ang="0">
                      <a:pos x="72" y="226"/>
                    </a:cxn>
                    <a:cxn ang="0">
                      <a:pos x="76" y="224"/>
                    </a:cxn>
                    <a:cxn ang="0">
                      <a:pos x="78" y="222"/>
                    </a:cxn>
                    <a:cxn ang="0">
                      <a:pos x="80" y="220"/>
                    </a:cxn>
                    <a:cxn ang="0">
                      <a:pos x="80" y="216"/>
                    </a:cxn>
                    <a:cxn ang="0">
                      <a:pos x="80" y="38"/>
                    </a:cxn>
                    <a:cxn ang="0">
                      <a:pos x="86" y="36"/>
                    </a:cxn>
                    <a:cxn ang="0">
                      <a:pos x="86" y="104"/>
                    </a:cxn>
                    <a:cxn ang="0">
                      <a:pos x="86" y="108"/>
                    </a:cxn>
                    <a:cxn ang="0">
                      <a:pos x="88" y="110"/>
                    </a:cxn>
                    <a:cxn ang="0">
                      <a:pos x="90" y="112"/>
                    </a:cxn>
                    <a:cxn ang="0">
                      <a:pos x="94" y="112"/>
                    </a:cxn>
                    <a:cxn ang="0">
                      <a:pos x="98" y="112"/>
                    </a:cxn>
                    <a:cxn ang="0">
                      <a:pos x="100" y="112"/>
                    </a:cxn>
                    <a:cxn ang="0">
                      <a:pos x="102" y="110"/>
                    </a:cxn>
                    <a:cxn ang="0">
                      <a:pos x="104" y="108"/>
                    </a:cxn>
                    <a:cxn ang="0">
                      <a:pos x="104" y="104"/>
                    </a:cxn>
                    <a:cxn ang="0">
                      <a:pos x="104" y="22"/>
                    </a:cxn>
                    <a:cxn ang="0">
                      <a:pos x="104" y="20"/>
                    </a:cxn>
                    <a:cxn ang="0">
                      <a:pos x="104" y="18"/>
                    </a:cxn>
                  </a:cxnLst>
                  <a:rect l="txL" t="txT" r="txR" b="txB"/>
                  <a:pathLst>
                    <a:path w="104" h="226">
                      <a:moveTo>
                        <a:pt x="104" y="18"/>
                      </a:moveTo>
                      <a:lnTo>
                        <a:pt x="104" y="18"/>
                      </a:lnTo>
                      <a:lnTo>
                        <a:pt x="104" y="12"/>
                      </a:lnTo>
                      <a:lnTo>
                        <a:pt x="98" y="6"/>
                      </a:lnTo>
                      <a:lnTo>
                        <a:pt x="90" y="2"/>
                      </a:lnTo>
                      <a:lnTo>
                        <a:pt x="80" y="0"/>
                      </a:lnTo>
                      <a:lnTo>
                        <a:pt x="24" y="0"/>
                      </a:lnTo>
                      <a:lnTo>
                        <a:pt x="14" y="2"/>
                      </a:lnTo>
                      <a:lnTo>
                        <a:pt x="6" y="6"/>
                      </a:lnTo>
                      <a:lnTo>
                        <a:pt x="2" y="12"/>
                      </a:lnTo>
                      <a:lnTo>
                        <a:pt x="0" y="18"/>
                      </a:lnTo>
                      <a:lnTo>
                        <a:pt x="0" y="20"/>
                      </a:lnTo>
                      <a:lnTo>
                        <a:pt x="0" y="22"/>
                      </a:lnTo>
                      <a:lnTo>
                        <a:pt x="0" y="104"/>
                      </a:lnTo>
                      <a:lnTo>
                        <a:pt x="0" y="108"/>
                      </a:lnTo>
                      <a:lnTo>
                        <a:pt x="2" y="110"/>
                      </a:lnTo>
                      <a:lnTo>
                        <a:pt x="4" y="112"/>
                      </a:lnTo>
                      <a:lnTo>
                        <a:pt x="6" y="112"/>
                      </a:lnTo>
                      <a:lnTo>
                        <a:pt x="10" y="112"/>
                      </a:lnTo>
                      <a:lnTo>
                        <a:pt x="14" y="112"/>
                      </a:lnTo>
                      <a:lnTo>
                        <a:pt x="16" y="110"/>
                      </a:lnTo>
                      <a:lnTo>
                        <a:pt x="18" y="108"/>
                      </a:lnTo>
                      <a:lnTo>
                        <a:pt x="18" y="104"/>
                      </a:lnTo>
                      <a:lnTo>
                        <a:pt x="18" y="36"/>
                      </a:lnTo>
                      <a:lnTo>
                        <a:pt x="24" y="38"/>
                      </a:lnTo>
                      <a:lnTo>
                        <a:pt x="24" y="216"/>
                      </a:lnTo>
                      <a:lnTo>
                        <a:pt x="24" y="220"/>
                      </a:lnTo>
                      <a:lnTo>
                        <a:pt x="26" y="222"/>
                      </a:lnTo>
                      <a:lnTo>
                        <a:pt x="30" y="224"/>
                      </a:lnTo>
                      <a:lnTo>
                        <a:pt x="32" y="226"/>
                      </a:lnTo>
                      <a:lnTo>
                        <a:pt x="42" y="226"/>
                      </a:lnTo>
                      <a:lnTo>
                        <a:pt x="44" y="224"/>
                      </a:lnTo>
                      <a:lnTo>
                        <a:pt x="48" y="222"/>
                      </a:lnTo>
                      <a:lnTo>
                        <a:pt x="50" y="220"/>
                      </a:lnTo>
                      <a:lnTo>
                        <a:pt x="50" y="216"/>
                      </a:lnTo>
                      <a:lnTo>
                        <a:pt x="50" y="110"/>
                      </a:lnTo>
                      <a:lnTo>
                        <a:pt x="54" y="110"/>
                      </a:lnTo>
                      <a:lnTo>
                        <a:pt x="54" y="216"/>
                      </a:lnTo>
                      <a:lnTo>
                        <a:pt x="56" y="220"/>
                      </a:lnTo>
                      <a:lnTo>
                        <a:pt x="56" y="222"/>
                      </a:lnTo>
                      <a:lnTo>
                        <a:pt x="60" y="224"/>
                      </a:lnTo>
                      <a:lnTo>
                        <a:pt x="64" y="226"/>
                      </a:lnTo>
                      <a:lnTo>
                        <a:pt x="72" y="226"/>
                      </a:lnTo>
                      <a:lnTo>
                        <a:pt x="76" y="224"/>
                      </a:lnTo>
                      <a:lnTo>
                        <a:pt x="78" y="222"/>
                      </a:lnTo>
                      <a:lnTo>
                        <a:pt x="80" y="220"/>
                      </a:lnTo>
                      <a:lnTo>
                        <a:pt x="80" y="216"/>
                      </a:lnTo>
                      <a:lnTo>
                        <a:pt x="80" y="38"/>
                      </a:lnTo>
                      <a:lnTo>
                        <a:pt x="86" y="36"/>
                      </a:lnTo>
                      <a:lnTo>
                        <a:pt x="86" y="104"/>
                      </a:lnTo>
                      <a:lnTo>
                        <a:pt x="86" y="108"/>
                      </a:lnTo>
                      <a:lnTo>
                        <a:pt x="88" y="110"/>
                      </a:lnTo>
                      <a:lnTo>
                        <a:pt x="90" y="112"/>
                      </a:lnTo>
                      <a:lnTo>
                        <a:pt x="94" y="112"/>
                      </a:lnTo>
                      <a:lnTo>
                        <a:pt x="98" y="112"/>
                      </a:lnTo>
                      <a:lnTo>
                        <a:pt x="100" y="112"/>
                      </a:lnTo>
                      <a:lnTo>
                        <a:pt x="102" y="110"/>
                      </a:lnTo>
                      <a:lnTo>
                        <a:pt x="104" y="108"/>
                      </a:lnTo>
                      <a:lnTo>
                        <a:pt x="104" y="104"/>
                      </a:lnTo>
                      <a:lnTo>
                        <a:pt x="104" y="22"/>
                      </a:lnTo>
                      <a:lnTo>
                        <a:pt x="104" y="20"/>
                      </a:lnTo>
                      <a:lnTo>
                        <a:pt x="104" y="18"/>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45" name="Freeform 43"/>
                <p:cNvSpPr/>
                <p:nvPr/>
              </p:nvSpPr>
              <p:spPr>
                <a:xfrm>
                  <a:off x="71939" y="0"/>
                  <a:ext cx="105510" cy="110306"/>
                </a:xfrm>
                <a:custGeom>
                  <a:avLst/>
                  <a:gdLst>
                    <a:gd name="txL" fmla="*/ 0 w 44"/>
                    <a:gd name="txT" fmla="*/ 0 h 46"/>
                    <a:gd name="txR" fmla="*/ 44 w 44"/>
                    <a:gd name="txB" fmla="*/ 46 h 46"/>
                  </a:gdLst>
                  <a:ahLst/>
                  <a:cxnLst>
                    <a:cxn ang="0">
                      <a:pos x="22" y="46"/>
                    </a:cxn>
                    <a:cxn ang="0">
                      <a:pos x="22" y="46"/>
                    </a:cxn>
                    <a:cxn ang="0">
                      <a:pos x="30" y="44"/>
                    </a:cxn>
                    <a:cxn ang="0">
                      <a:pos x="38" y="38"/>
                    </a:cxn>
                    <a:cxn ang="0">
                      <a:pos x="44" y="32"/>
                    </a:cxn>
                    <a:cxn ang="0">
                      <a:pos x="44" y="22"/>
                    </a:cxn>
                    <a:cxn ang="0">
                      <a:pos x="44" y="14"/>
                    </a:cxn>
                    <a:cxn ang="0">
                      <a:pos x="38" y="6"/>
                    </a:cxn>
                    <a:cxn ang="0">
                      <a:pos x="30" y="2"/>
                    </a:cxn>
                    <a:cxn ang="0">
                      <a:pos x="22" y="0"/>
                    </a:cxn>
                    <a:cxn ang="0">
                      <a:pos x="14" y="2"/>
                    </a:cxn>
                    <a:cxn ang="0">
                      <a:pos x="6" y="6"/>
                    </a:cxn>
                    <a:cxn ang="0">
                      <a:pos x="2" y="14"/>
                    </a:cxn>
                    <a:cxn ang="0">
                      <a:pos x="0" y="22"/>
                    </a:cxn>
                    <a:cxn ang="0">
                      <a:pos x="2" y="32"/>
                    </a:cxn>
                    <a:cxn ang="0">
                      <a:pos x="6" y="38"/>
                    </a:cxn>
                    <a:cxn ang="0">
                      <a:pos x="14" y="44"/>
                    </a:cxn>
                    <a:cxn ang="0">
                      <a:pos x="22" y="46"/>
                    </a:cxn>
                  </a:cxnLst>
                  <a:rect l="txL" t="txT" r="txR" b="txB"/>
                  <a:pathLst>
                    <a:path w="44" h="46">
                      <a:moveTo>
                        <a:pt x="22" y="46"/>
                      </a:moveTo>
                      <a:lnTo>
                        <a:pt x="22" y="46"/>
                      </a:lnTo>
                      <a:lnTo>
                        <a:pt x="30" y="44"/>
                      </a:lnTo>
                      <a:lnTo>
                        <a:pt x="38" y="38"/>
                      </a:lnTo>
                      <a:lnTo>
                        <a:pt x="44" y="32"/>
                      </a:lnTo>
                      <a:lnTo>
                        <a:pt x="44" y="22"/>
                      </a:lnTo>
                      <a:lnTo>
                        <a:pt x="44" y="14"/>
                      </a:lnTo>
                      <a:lnTo>
                        <a:pt x="38" y="6"/>
                      </a:lnTo>
                      <a:lnTo>
                        <a:pt x="30" y="2"/>
                      </a:lnTo>
                      <a:lnTo>
                        <a:pt x="22" y="0"/>
                      </a:lnTo>
                      <a:lnTo>
                        <a:pt x="14" y="2"/>
                      </a:lnTo>
                      <a:lnTo>
                        <a:pt x="6" y="6"/>
                      </a:lnTo>
                      <a:lnTo>
                        <a:pt x="2" y="14"/>
                      </a:lnTo>
                      <a:lnTo>
                        <a:pt x="0" y="22"/>
                      </a:lnTo>
                      <a:lnTo>
                        <a:pt x="2" y="32"/>
                      </a:lnTo>
                      <a:lnTo>
                        <a:pt x="6" y="38"/>
                      </a:lnTo>
                      <a:lnTo>
                        <a:pt x="14" y="44"/>
                      </a:lnTo>
                      <a:lnTo>
                        <a:pt x="22" y="46"/>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11" name="组合 5217"/>
              <p:cNvGrpSpPr/>
              <p:nvPr/>
            </p:nvGrpSpPr>
            <p:grpSpPr>
              <a:xfrm>
                <a:off x="13370" y="4908"/>
                <a:ext cx="400" cy="1050"/>
                <a:chOff x="0" y="0"/>
                <a:chExt cx="254184" cy="666634"/>
              </a:xfrm>
            </p:grpSpPr>
            <p:sp>
              <p:nvSpPr>
                <p:cNvPr id="142" name="Freeform 44"/>
                <p:cNvSpPr/>
                <p:nvPr/>
              </p:nvSpPr>
              <p:spPr>
                <a:xfrm>
                  <a:off x="0" y="124694"/>
                  <a:ext cx="254184" cy="541940"/>
                </a:xfrm>
                <a:custGeom>
                  <a:avLst/>
                  <a:gdLst>
                    <a:gd name="txL" fmla="*/ 0 w 106"/>
                    <a:gd name="txT" fmla="*/ 0 h 226"/>
                    <a:gd name="txR" fmla="*/ 106 w 106"/>
                    <a:gd name="txB" fmla="*/ 226 h 226"/>
                  </a:gdLst>
                  <a:ahLst/>
                  <a:cxnLst>
                    <a:cxn ang="0">
                      <a:pos x="106" y="18"/>
                    </a:cxn>
                    <a:cxn ang="0">
                      <a:pos x="106" y="18"/>
                    </a:cxn>
                    <a:cxn ang="0">
                      <a:pos x="104" y="12"/>
                    </a:cxn>
                    <a:cxn ang="0">
                      <a:pos x="98" y="6"/>
                    </a:cxn>
                    <a:cxn ang="0">
                      <a:pos x="92" y="2"/>
                    </a:cxn>
                    <a:cxn ang="0">
                      <a:pos x="82" y="0"/>
                    </a:cxn>
                    <a:cxn ang="0">
                      <a:pos x="24" y="0"/>
                    </a:cxn>
                    <a:cxn ang="0">
                      <a:pos x="16" y="2"/>
                    </a:cxn>
                    <a:cxn ang="0">
                      <a:pos x="8" y="6"/>
                    </a:cxn>
                    <a:cxn ang="0">
                      <a:pos x="2" y="12"/>
                    </a:cxn>
                    <a:cxn ang="0">
                      <a:pos x="0" y="18"/>
                    </a:cxn>
                    <a:cxn ang="0">
                      <a:pos x="0" y="20"/>
                    </a:cxn>
                    <a:cxn ang="0">
                      <a:pos x="0" y="22"/>
                    </a:cxn>
                    <a:cxn ang="0">
                      <a:pos x="0" y="104"/>
                    </a:cxn>
                    <a:cxn ang="0">
                      <a:pos x="2" y="110"/>
                    </a:cxn>
                    <a:cxn ang="0">
                      <a:pos x="6" y="112"/>
                    </a:cxn>
                    <a:cxn ang="0">
                      <a:pos x="8" y="112"/>
                    </a:cxn>
                    <a:cxn ang="0">
                      <a:pos x="12" y="112"/>
                    </a:cxn>
                    <a:cxn ang="0">
                      <a:pos x="14" y="112"/>
                    </a:cxn>
                    <a:cxn ang="0">
                      <a:pos x="18" y="110"/>
                    </a:cxn>
                    <a:cxn ang="0">
                      <a:pos x="18" y="108"/>
                    </a:cxn>
                    <a:cxn ang="0">
                      <a:pos x="20" y="104"/>
                    </a:cxn>
                    <a:cxn ang="0">
                      <a:pos x="20" y="36"/>
                    </a:cxn>
                    <a:cxn ang="0">
                      <a:pos x="24" y="38"/>
                    </a:cxn>
                    <a:cxn ang="0">
                      <a:pos x="24" y="216"/>
                    </a:cxn>
                    <a:cxn ang="0">
                      <a:pos x="26" y="220"/>
                    </a:cxn>
                    <a:cxn ang="0">
                      <a:pos x="28" y="222"/>
                    </a:cxn>
                    <a:cxn ang="0">
                      <a:pos x="30" y="224"/>
                    </a:cxn>
                    <a:cxn ang="0">
                      <a:pos x="34" y="226"/>
                    </a:cxn>
                    <a:cxn ang="0">
                      <a:pos x="42" y="226"/>
                    </a:cxn>
                    <a:cxn ang="0">
                      <a:pos x="46" y="224"/>
                    </a:cxn>
                    <a:cxn ang="0">
                      <a:pos x="48" y="222"/>
                    </a:cxn>
                    <a:cxn ang="0">
                      <a:pos x="50" y="220"/>
                    </a:cxn>
                    <a:cxn ang="0">
                      <a:pos x="50" y="216"/>
                    </a:cxn>
                    <a:cxn ang="0">
                      <a:pos x="50" y="110"/>
                    </a:cxn>
                    <a:cxn ang="0">
                      <a:pos x="56" y="110"/>
                    </a:cxn>
                    <a:cxn ang="0">
                      <a:pos x="56" y="216"/>
                    </a:cxn>
                    <a:cxn ang="0">
                      <a:pos x="56" y="220"/>
                    </a:cxn>
                    <a:cxn ang="0">
                      <a:pos x="58" y="222"/>
                    </a:cxn>
                    <a:cxn ang="0">
                      <a:pos x="60" y="224"/>
                    </a:cxn>
                    <a:cxn ang="0">
                      <a:pos x="64" y="226"/>
                    </a:cxn>
                    <a:cxn ang="0">
                      <a:pos x="72" y="226"/>
                    </a:cxn>
                    <a:cxn ang="0">
                      <a:pos x="76" y="224"/>
                    </a:cxn>
                    <a:cxn ang="0">
                      <a:pos x="78" y="222"/>
                    </a:cxn>
                    <a:cxn ang="0">
                      <a:pos x="80" y="220"/>
                    </a:cxn>
                    <a:cxn ang="0">
                      <a:pos x="82" y="216"/>
                    </a:cxn>
                    <a:cxn ang="0">
                      <a:pos x="82" y="38"/>
                    </a:cxn>
                    <a:cxn ang="0">
                      <a:pos x="88" y="36"/>
                    </a:cxn>
                    <a:cxn ang="0">
                      <a:pos x="88" y="104"/>
                    </a:cxn>
                    <a:cxn ang="0">
                      <a:pos x="88" y="108"/>
                    </a:cxn>
                    <a:cxn ang="0">
                      <a:pos x="90" y="110"/>
                    </a:cxn>
                    <a:cxn ang="0">
                      <a:pos x="92" y="112"/>
                    </a:cxn>
                    <a:cxn ang="0">
                      <a:pos x="94" y="112"/>
                    </a:cxn>
                    <a:cxn ang="0">
                      <a:pos x="98" y="112"/>
                    </a:cxn>
                    <a:cxn ang="0">
                      <a:pos x="102" y="112"/>
                    </a:cxn>
                    <a:cxn ang="0">
                      <a:pos x="104" y="110"/>
                    </a:cxn>
                    <a:cxn ang="0">
                      <a:pos x="106" y="108"/>
                    </a:cxn>
                    <a:cxn ang="0">
                      <a:pos x="106" y="104"/>
                    </a:cxn>
                    <a:cxn ang="0">
                      <a:pos x="106" y="22"/>
                    </a:cxn>
                    <a:cxn ang="0">
                      <a:pos x="106" y="20"/>
                    </a:cxn>
                    <a:cxn ang="0">
                      <a:pos x="106" y="18"/>
                    </a:cxn>
                  </a:cxnLst>
                  <a:rect l="txL" t="txT" r="txR" b="txB"/>
                  <a:pathLst>
                    <a:path w="106" h="226">
                      <a:moveTo>
                        <a:pt x="106" y="18"/>
                      </a:moveTo>
                      <a:lnTo>
                        <a:pt x="106" y="18"/>
                      </a:lnTo>
                      <a:lnTo>
                        <a:pt x="104" y="12"/>
                      </a:lnTo>
                      <a:lnTo>
                        <a:pt x="98" y="6"/>
                      </a:lnTo>
                      <a:lnTo>
                        <a:pt x="92" y="2"/>
                      </a:lnTo>
                      <a:lnTo>
                        <a:pt x="82" y="0"/>
                      </a:lnTo>
                      <a:lnTo>
                        <a:pt x="24" y="0"/>
                      </a:lnTo>
                      <a:lnTo>
                        <a:pt x="16" y="2"/>
                      </a:lnTo>
                      <a:lnTo>
                        <a:pt x="8" y="6"/>
                      </a:lnTo>
                      <a:lnTo>
                        <a:pt x="2" y="12"/>
                      </a:lnTo>
                      <a:lnTo>
                        <a:pt x="0" y="18"/>
                      </a:lnTo>
                      <a:lnTo>
                        <a:pt x="0" y="20"/>
                      </a:lnTo>
                      <a:lnTo>
                        <a:pt x="0" y="22"/>
                      </a:lnTo>
                      <a:lnTo>
                        <a:pt x="0" y="104"/>
                      </a:lnTo>
                      <a:lnTo>
                        <a:pt x="2" y="110"/>
                      </a:lnTo>
                      <a:lnTo>
                        <a:pt x="6" y="112"/>
                      </a:lnTo>
                      <a:lnTo>
                        <a:pt x="8" y="112"/>
                      </a:lnTo>
                      <a:lnTo>
                        <a:pt x="12" y="112"/>
                      </a:lnTo>
                      <a:lnTo>
                        <a:pt x="14" y="112"/>
                      </a:lnTo>
                      <a:lnTo>
                        <a:pt x="18" y="110"/>
                      </a:lnTo>
                      <a:lnTo>
                        <a:pt x="18" y="108"/>
                      </a:lnTo>
                      <a:lnTo>
                        <a:pt x="20" y="104"/>
                      </a:lnTo>
                      <a:lnTo>
                        <a:pt x="20" y="36"/>
                      </a:lnTo>
                      <a:lnTo>
                        <a:pt x="24" y="38"/>
                      </a:lnTo>
                      <a:lnTo>
                        <a:pt x="24" y="216"/>
                      </a:lnTo>
                      <a:lnTo>
                        <a:pt x="26" y="220"/>
                      </a:lnTo>
                      <a:lnTo>
                        <a:pt x="28" y="222"/>
                      </a:lnTo>
                      <a:lnTo>
                        <a:pt x="30" y="224"/>
                      </a:lnTo>
                      <a:lnTo>
                        <a:pt x="34" y="226"/>
                      </a:lnTo>
                      <a:lnTo>
                        <a:pt x="42" y="226"/>
                      </a:lnTo>
                      <a:lnTo>
                        <a:pt x="46" y="224"/>
                      </a:lnTo>
                      <a:lnTo>
                        <a:pt x="48" y="222"/>
                      </a:lnTo>
                      <a:lnTo>
                        <a:pt x="50" y="220"/>
                      </a:lnTo>
                      <a:lnTo>
                        <a:pt x="50" y="216"/>
                      </a:lnTo>
                      <a:lnTo>
                        <a:pt x="50" y="110"/>
                      </a:lnTo>
                      <a:lnTo>
                        <a:pt x="56" y="110"/>
                      </a:lnTo>
                      <a:lnTo>
                        <a:pt x="56" y="216"/>
                      </a:lnTo>
                      <a:lnTo>
                        <a:pt x="56" y="220"/>
                      </a:lnTo>
                      <a:lnTo>
                        <a:pt x="58" y="222"/>
                      </a:lnTo>
                      <a:lnTo>
                        <a:pt x="60" y="224"/>
                      </a:lnTo>
                      <a:lnTo>
                        <a:pt x="64" y="226"/>
                      </a:lnTo>
                      <a:lnTo>
                        <a:pt x="72" y="226"/>
                      </a:lnTo>
                      <a:lnTo>
                        <a:pt x="76" y="224"/>
                      </a:lnTo>
                      <a:lnTo>
                        <a:pt x="78" y="222"/>
                      </a:lnTo>
                      <a:lnTo>
                        <a:pt x="80" y="220"/>
                      </a:lnTo>
                      <a:lnTo>
                        <a:pt x="82" y="216"/>
                      </a:lnTo>
                      <a:lnTo>
                        <a:pt x="82" y="38"/>
                      </a:lnTo>
                      <a:lnTo>
                        <a:pt x="88" y="36"/>
                      </a:lnTo>
                      <a:lnTo>
                        <a:pt x="88" y="104"/>
                      </a:lnTo>
                      <a:lnTo>
                        <a:pt x="88" y="108"/>
                      </a:lnTo>
                      <a:lnTo>
                        <a:pt x="90" y="110"/>
                      </a:lnTo>
                      <a:lnTo>
                        <a:pt x="92" y="112"/>
                      </a:lnTo>
                      <a:lnTo>
                        <a:pt x="94" y="112"/>
                      </a:lnTo>
                      <a:lnTo>
                        <a:pt x="98" y="112"/>
                      </a:lnTo>
                      <a:lnTo>
                        <a:pt x="102" y="112"/>
                      </a:lnTo>
                      <a:lnTo>
                        <a:pt x="104" y="110"/>
                      </a:lnTo>
                      <a:lnTo>
                        <a:pt x="106" y="108"/>
                      </a:lnTo>
                      <a:lnTo>
                        <a:pt x="106" y="104"/>
                      </a:lnTo>
                      <a:lnTo>
                        <a:pt x="106" y="22"/>
                      </a:lnTo>
                      <a:lnTo>
                        <a:pt x="106" y="20"/>
                      </a:lnTo>
                      <a:lnTo>
                        <a:pt x="106" y="18"/>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43" name="Freeform 45"/>
                <p:cNvSpPr/>
                <p:nvPr/>
              </p:nvSpPr>
              <p:spPr>
                <a:xfrm>
                  <a:off x="71939" y="0"/>
                  <a:ext cx="110306" cy="110306"/>
                </a:xfrm>
                <a:custGeom>
                  <a:avLst/>
                  <a:gdLst>
                    <a:gd name="txL" fmla="*/ 0 w 46"/>
                    <a:gd name="txT" fmla="*/ 0 h 46"/>
                    <a:gd name="txR" fmla="*/ 46 w 46"/>
                    <a:gd name="txB" fmla="*/ 46 h 46"/>
                  </a:gdLst>
                  <a:ahLst/>
                  <a:cxnLst>
                    <a:cxn ang="0">
                      <a:pos x="24" y="46"/>
                    </a:cxn>
                    <a:cxn ang="0">
                      <a:pos x="24" y="46"/>
                    </a:cxn>
                    <a:cxn ang="0">
                      <a:pos x="32" y="44"/>
                    </a:cxn>
                    <a:cxn ang="0">
                      <a:pos x="40" y="38"/>
                    </a:cxn>
                    <a:cxn ang="0">
                      <a:pos x="44" y="32"/>
                    </a:cxn>
                    <a:cxn ang="0">
                      <a:pos x="46" y="22"/>
                    </a:cxn>
                    <a:cxn ang="0">
                      <a:pos x="44" y="14"/>
                    </a:cxn>
                    <a:cxn ang="0">
                      <a:pos x="40" y="6"/>
                    </a:cxn>
                    <a:cxn ang="0">
                      <a:pos x="32" y="2"/>
                    </a:cxn>
                    <a:cxn ang="0">
                      <a:pos x="24" y="0"/>
                    </a:cxn>
                    <a:cxn ang="0">
                      <a:pos x="14" y="2"/>
                    </a:cxn>
                    <a:cxn ang="0">
                      <a:pos x="8" y="6"/>
                    </a:cxn>
                    <a:cxn ang="0">
                      <a:pos x="2" y="14"/>
                    </a:cxn>
                    <a:cxn ang="0">
                      <a:pos x="0" y="22"/>
                    </a:cxn>
                    <a:cxn ang="0">
                      <a:pos x="2" y="32"/>
                    </a:cxn>
                    <a:cxn ang="0">
                      <a:pos x="8" y="38"/>
                    </a:cxn>
                    <a:cxn ang="0">
                      <a:pos x="14" y="44"/>
                    </a:cxn>
                    <a:cxn ang="0">
                      <a:pos x="24" y="46"/>
                    </a:cxn>
                  </a:cxnLst>
                  <a:rect l="txL" t="txT" r="txR" b="txB"/>
                  <a:pathLst>
                    <a:path w="46" h="46">
                      <a:moveTo>
                        <a:pt x="24" y="46"/>
                      </a:moveTo>
                      <a:lnTo>
                        <a:pt x="24" y="46"/>
                      </a:lnTo>
                      <a:lnTo>
                        <a:pt x="32" y="44"/>
                      </a:lnTo>
                      <a:lnTo>
                        <a:pt x="40" y="38"/>
                      </a:lnTo>
                      <a:lnTo>
                        <a:pt x="44" y="32"/>
                      </a:lnTo>
                      <a:lnTo>
                        <a:pt x="46" y="22"/>
                      </a:lnTo>
                      <a:lnTo>
                        <a:pt x="44" y="14"/>
                      </a:lnTo>
                      <a:lnTo>
                        <a:pt x="40" y="6"/>
                      </a:lnTo>
                      <a:lnTo>
                        <a:pt x="32" y="2"/>
                      </a:lnTo>
                      <a:lnTo>
                        <a:pt x="24" y="0"/>
                      </a:lnTo>
                      <a:lnTo>
                        <a:pt x="14" y="2"/>
                      </a:lnTo>
                      <a:lnTo>
                        <a:pt x="8" y="6"/>
                      </a:lnTo>
                      <a:lnTo>
                        <a:pt x="2" y="14"/>
                      </a:lnTo>
                      <a:lnTo>
                        <a:pt x="0" y="22"/>
                      </a:lnTo>
                      <a:lnTo>
                        <a:pt x="2" y="32"/>
                      </a:lnTo>
                      <a:lnTo>
                        <a:pt x="8" y="38"/>
                      </a:lnTo>
                      <a:lnTo>
                        <a:pt x="14" y="44"/>
                      </a:lnTo>
                      <a:lnTo>
                        <a:pt x="24" y="46"/>
                      </a:lnTo>
                      <a:close/>
                    </a:path>
                  </a:pathLst>
                </a:custGeom>
                <a:solidFill>
                  <a:srgbClr val="CCCCCC"/>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12" name="组合 5228"/>
              <p:cNvGrpSpPr/>
              <p:nvPr/>
            </p:nvGrpSpPr>
            <p:grpSpPr>
              <a:xfrm>
                <a:off x="7843" y="4908"/>
                <a:ext cx="400" cy="1050"/>
                <a:chOff x="0" y="0"/>
                <a:chExt cx="254184" cy="666634"/>
              </a:xfrm>
            </p:grpSpPr>
            <p:sp>
              <p:nvSpPr>
                <p:cNvPr id="140" name="Freeform 94"/>
                <p:cNvSpPr/>
                <p:nvPr/>
              </p:nvSpPr>
              <p:spPr>
                <a:xfrm>
                  <a:off x="0" y="124694"/>
                  <a:ext cx="254184" cy="541940"/>
                </a:xfrm>
                <a:custGeom>
                  <a:avLst/>
                  <a:gdLst>
                    <a:gd name="txL" fmla="*/ 0 w 106"/>
                    <a:gd name="txT" fmla="*/ 0 h 226"/>
                    <a:gd name="txR" fmla="*/ 106 w 106"/>
                    <a:gd name="txB" fmla="*/ 226 h 226"/>
                  </a:gdLst>
                  <a:ahLst/>
                  <a:cxnLst>
                    <a:cxn ang="0">
                      <a:pos x="106" y="18"/>
                    </a:cxn>
                    <a:cxn ang="0">
                      <a:pos x="106" y="18"/>
                    </a:cxn>
                    <a:cxn ang="0">
                      <a:pos x="104" y="12"/>
                    </a:cxn>
                    <a:cxn ang="0">
                      <a:pos x="98" y="6"/>
                    </a:cxn>
                    <a:cxn ang="0">
                      <a:pos x="90" y="2"/>
                    </a:cxn>
                    <a:cxn ang="0">
                      <a:pos x="82" y="0"/>
                    </a:cxn>
                    <a:cxn ang="0">
                      <a:pos x="24" y="0"/>
                    </a:cxn>
                    <a:cxn ang="0">
                      <a:pos x="14" y="2"/>
                    </a:cxn>
                    <a:cxn ang="0">
                      <a:pos x="8" y="6"/>
                    </a:cxn>
                    <a:cxn ang="0">
                      <a:pos x="2" y="12"/>
                    </a:cxn>
                    <a:cxn ang="0">
                      <a:pos x="0" y="18"/>
                    </a:cxn>
                    <a:cxn ang="0">
                      <a:pos x="0" y="20"/>
                    </a:cxn>
                    <a:cxn ang="0">
                      <a:pos x="0" y="22"/>
                    </a:cxn>
                    <a:cxn ang="0">
                      <a:pos x="0" y="104"/>
                    </a:cxn>
                    <a:cxn ang="0">
                      <a:pos x="2" y="110"/>
                    </a:cxn>
                    <a:cxn ang="0">
                      <a:pos x="4" y="112"/>
                    </a:cxn>
                    <a:cxn ang="0">
                      <a:pos x="8" y="112"/>
                    </a:cxn>
                    <a:cxn ang="0">
                      <a:pos x="12" y="112"/>
                    </a:cxn>
                    <a:cxn ang="0">
                      <a:pos x="14" y="112"/>
                    </a:cxn>
                    <a:cxn ang="0">
                      <a:pos x="16" y="110"/>
                    </a:cxn>
                    <a:cxn ang="0">
                      <a:pos x="18" y="108"/>
                    </a:cxn>
                    <a:cxn ang="0">
                      <a:pos x="18" y="104"/>
                    </a:cxn>
                    <a:cxn ang="0">
                      <a:pos x="18" y="36"/>
                    </a:cxn>
                    <a:cxn ang="0">
                      <a:pos x="24" y="38"/>
                    </a:cxn>
                    <a:cxn ang="0">
                      <a:pos x="24" y="216"/>
                    </a:cxn>
                    <a:cxn ang="0">
                      <a:pos x="26" y="220"/>
                    </a:cxn>
                    <a:cxn ang="0">
                      <a:pos x="28" y="222"/>
                    </a:cxn>
                    <a:cxn ang="0">
                      <a:pos x="30" y="224"/>
                    </a:cxn>
                    <a:cxn ang="0">
                      <a:pos x="34" y="226"/>
                    </a:cxn>
                    <a:cxn ang="0">
                      <a:pos x="42" y="226"/>
                    </a:cxn>
                    <a:cxn ang="0">
                      <a:pos x="46" y="224"/>
                    </a:cxn>
                    <a:cxn ang="0">
                      <a:pos x="48" y="222"/>
                    </a:cxn>
                    <a:cxn ang="0">
                      <a:pos x="50" y="220"/>
                    </a:cxn>
                    <a:cxn ang="0">
                      <a:pos x="50" y="216"/>
                    </a:cxn>
                    <a:cxn ang="0">
                      <a:pos x="50" y="110"/>
                    </a:cxn>
                    <a:cxn ang="0">
                      <a:pos x="56" y="110"/>
                    </a:cxn>
                    <a:cxn ang="0">
                      <a:pos x="56" y="216"/>
                    </a:cxn>
                    <a:cxn ang="0">
                      <a:pos x="56" y="220"/>
                    </a:cxn>
                    <a:cxn ang="0">
                      <a:pos x="58" y="222"/>
                    </a:cxn>
                    <a:cxn ang="0">
                      <a:pos x="60" y="224"/>
                    </a:cxn>
                    <a:cxn ang="0">
                      <a:pos x="64" y="226"/>
                    </a:cxn>
                    <a:cxn ang="0">
                      <a:pos x="72" y="226"/>
                    </a:cxn>
                    <a:cxn ang="0">
                      <a:pos x="76" y="224"/>
                    </a:cxn>
                    <a:cxn ang="0">
                      <a:pos x="78" y="222"/>
                    </a:cxn>
                    <a:cxn ang="0">
                      <a:pos x="80" y="220"/>
                    </a:cxn>
                    <a:cxn ang="0">
                      <a:pos x="82" y="216"/>
                    </a:cxn>
                    <a:cxn ang="0">
                      <a:pos x="82" y="38"/>
                    </a:cxn>
                    <a:cxn ang="0">
                      <a:pos x="86" y="36"/>
                    </a:cxn>
                    <a:cxn ang="0">
                      <a:pos x="86" y="104"/>
                    </a:cxn>
                    <a:cxn ang="0">
                      <a:pos x="88" y="108"/>
                    </a:cxn>
                    <a:cxn ang="0">
                      <a:pos x="90" y="110"/>
                    </a:cxn>
                    <a:cxn ang="0">
                      <a:pos x="92" y="112"/>
                    </a:cxn>
                    <a:cxn ang="0">
                      <a:pos x="94" y="112"/>
                    </a:cxn>
                    <a:cxn ang="0">
                      <a:pos x="98" y="112"/>
                    </a:cxn>
                    <a:cxn ang="0">
                      <a:pos x="102" y="112"/>
                    </a:cxn>
                    <a:cxn ang="0">
                      <a:pos x="104" y="110"/>
                    </a:cxn>
                    <a:cxn ang="0">
                      <a:pos x="106" y="108"/>
                    </a:cxn>
                    <a:cxn ang="0">
                      <a:pos x="106" y="104"/>
                    </a:cxn>
                    <a:cxn ang="0">
                      <a:pos x="106" y="22"/>
                    </a:cxn>
                    <a:cxn ang="0">
                      <a:pos x="106" y="20"/>
                    </a:cxn>
                    <a:cxn ang="0">
                      <a:pos x="106" y="18"/>
                    </a:cxn>
                  </a:cxnLst>
                  <a:rect l="txL" t="txT" r="txR" b="txB"/>
                  <a:pathLst>
                    <a:path w="106" h="226">
                      <a:moveTo>
                        <a:pt x="106" y="18"/>
                      </a:moveTo>
                      <a:lnTo>
                        <a:pt x="106" y="18"/>
                      </a:lnTo>
                      <a:lnTo>
                        <a:pt x="104" y="12"/>
                      </a:lnTo>
                      <a:lnTo>
                        <a:pt x="98" y="6"/>
                      </a:lnTo>
                      <a:lnTo>
                        <a:pt x="90" y="2"/>
                      </a:lnTo>
                      <a:lnTo>
                        <a:pt x="82" y="0"/>
                      </a:lnTo>
                      <a:lnTo>
                        <a:pt x="24" y="0"/>
                      </a:lnTo>
                      <a:lnTo>
                        <a:pt x="14" y="2"/>
                      </a:lnTo>
                      <a:lnTo>
                        <a:pt x="8" y="6"/>
                      </a:lnTo>
                      <a:lnTo>
                        <a:pt x="2" y="12"/>
                      </a:lnTo>
                      <a:lnTo>
                        <a:pt x="0" y="18"/>
                      </a:lnTo>
                      <a:lnTo>
                        <a:pt x="0" y="20"/>
                      </a:lnTo>
                      <a:lnTo>
                        <a:pt x="0" y="22"/>
                      </a:lnTo>
                      <a:lnTo>
                        <a:pt x="0" y="104"/>
                      </a:lnTo>
                      <a:lnTo>
                        <a:pt x="2" y="110"/>
                      </a:lnTo>
                      <a:lnTo>
                        <a:pt x="4" y="112"/>
                      </a:lnTo>
                      <a:lnTo>
                        <a:pt x="8" y="112"/>
                      </a:lnTo>
                      <a:lnTo>
                        <a:pt x="12" y="112"/>
                      </a:lnTo>
                      <a:lnTo>
                        <a:pt x="14" y="112"/>
                      </a:lnTo>
                      <a:lnTo>
                        <a:pt x="16" y="110"/>
                      </a:lnTo>
                      <a:lnTo>
                        <a:pt x="18" y="108"/>
                      </a:lnTo>
                      <a:lnTo>
                        <a:pt x="18" y="104"/>
                      </a:lnTo>
                      <a:lnTo>
                        <a:pt x="18" y="36"/>
                      </a:lnTo>
                      <a:lnTo>
                        <a:pt x="24" y="38"/>
                      </a:lnTo>
                      <a:lnTo>
                        <a:pt x="24" y="216"/>
                      </a:lnTo>
                      <a:lnTo>
                        <a:pt x="26" y="220"/>
                      </a:lnTo>
                      <a:lnTo>
                        <a:pt x="28" y="222"/>
                      </a:lnTo>
                      <a:lnTo>
                        <a:pt x="30" y="224"/>
                      </a:lnTo>
                      <a:lnTo>
                        <a:pt x="34" y="226"/>
                      </a:lnTo>
                      <a:lnTo>
                        <a:pt x="42" y="226"/>
                      </a:lnTo>
                      <a:lnTo>
                        <a:pt x="46" y="224"/>
                      </a:lnTo>
                      <a:lnTo>
                        <a:pt x="48" y="222"/>
                      </a:lnTo>
                      <a:lnTo>
                        <a:pt x="50" y="220"/>
                      </a:lnTo>
                      <a:lnTo>
                        <a:pt x="50" y="216"/>
                      </a:lnTo>
                      <a:lnTo>
                        <a:pt x="50" y="110"/>
                      </a:lnTo>
                      <a:lnTo>
                        <a:pt x="56" y="110"/>
                      </a:lnTo>
                      <a:lnTo>
                        <a:pt x="56" y="216"/>
                      </a:lnTo>
                      <a:lnTo>
                        <a:pt x="56" y="220"/>
                      </a:lnTo>
                      <a:lnTo>
                        <a:pt x="58" y="222"/>
                      </a:lnTo>
                      <a:lnTo>
                        <a:pt x="60" y="224"/>
                      </a:lnTo>
                      <a:lnTo>
                        <a:pt x="64" y="226"/>
                      </a:lnTo>
                      <a:lnTo>
                        <a:pt x="72" y="226"/>
                      </a:lnTo>
                      <a:lnTo>
                        <a:pt x="76" y="224"/>
                      </a:lnTo>
                      <a:lnTo>
                        <a:pt x="78" y="222"/>
                      </a:lnTo>
                      <a:lnTo>
                        <a:pt x="80" y="220"/>
                      </a:lnTo>
                      <a:lnTo>
                        <a:pt x="82" y="216"/>
                      </a:lnTo>
                      <a:lnTo>
                        <a:pt x="82" y="38"/>
                      </a:lnTo>
                      <a:lnTo>
                        <a:pt x="86" y="36"/>
                      </a:lnTo>
                      <a:lnTo>
                        <a:pt x="86" y="104"/>
                      </a:lnTo>
                      <a:lnTo>
                        <a:pt x="88" y="108"/>
                      </a:lnTo>
                      <a:lnTo>
                        <a:pt x="90" y="110"/>
                      </a:lnTo>
                      <a:lnTo>
                        <a:pt x="92" y="112"/>
                      </a:lnTo>
                      <a:lnTo>
                        <a:pt x="94" y="112"/>
                      </a:lnTo>
                      <a:lnTo>
                        <a:pt x="98" y="112"/>
                      </a:lnTo>
                      <a:lnTo>
                        <a:pt x="102" y="112"/>
                      </a:lnTo>
                      <a:lnTo>
                        <a:pt x="104" y="110"/>
                      </a:lnTo>
                      <a:lnTo>
                        <a:pt x="106" y="108"/>
                      </a:lnTo>
                      <a:lnTo>
                        <a:pt x="106" y="104"/>
                      </a:lnTo>
                      <a:lnTo>
                        <a:pt x="106" y="22"/>
                      </a:lnTo>
                      <a:lnTo>
                        <a:pt x="106" y="20"/>
                      </a:lnTo>
                      <a:lnTo>
                        <a:pt x="106" y="18"/>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41" name="Freeform 95"/>
                <p:cNvSpPr/>
                <p:nvPr/>
              </p:nvSpPr>
              <p:spPr>
                <a:xfrm>
                  <a:off x="71938" y="0"/>
                  <a:ext cx="110306" cy="110306"/>
                </a:xfrm>
                <a:custGeom>
                  <a:avLst/>
                  <a:gdLst>
                    <a:gd name="txL" fmla="*/ 0 w 46"/>
                    <a:gd name="txT" fmla="*/ 0 h 46"/>
                    <a:gd name="txR" fmla="*/ 46 w 46"/>
                    <a:gd name="txB" fmla="*/ 46 h 46"/>
                  </a:gdLst>
                  <a:ahLst/>
                  <a:cxnLst>
                    <a:cxn ang="0">
                      <a:pos x="22" y="46"/>
                    </a:cxn>
                    <a:cxn ang="0">
                      <a:pos x="22" y="46"/>
                    </a:cxn>
                    <a:cxn ang="0">
                      <a:pos x="32" y="44"/>
                    </a:cxn>
                    <a:cxn ang="0">
                      <a:pos x="38" y="38"/>
                    </a:cxn>
                    <a:cxn ang="0">
                      <a:pos x="44" y="32"/>
                    </a:cxn>
                    <a:cxn ang="0">
                      <a:pos x="46" y="22"/>
                    </a:cxn>
                    <a:cxn ang="0">
                      <a:pos x="44" y="14"/>
                    </a:cxn>
                    <a:cxn ang="0">
                      <a:pos x="38" y="6"/>
                    </a:cxn>
                    <a:cxn ang="0">
                      <a:pos x="32" y="2"/>
                    </a:cxn>
                    <a:cxn ang="0">
                      <a:pos x="22" y="0"/>
                    </a:cxn>
                    <a:cxn ang="0">
                      <a:pos x="14" y="2"/>
                    </a:cxn>
                    <a:cxn ang="0">
                      <a:pos x="6" y="6"/>
                    </a:cxn>
                    <a:cxn ang="0">
                      <a:pos x="2" y="14"/>
                    </a:cxn>
                    <a:cxn ang="0">
                      <a:pos x="0" y="22"/>
                    </a:cxn>
                    <a:cxn ang="0">
                      <a:pos x="2" y="32"/>
                    </a:cxn>
                    <a:cxn ang="0">
                      <a:pos x="6" y="38"/>
                    </a:cxn>
                    <a:cxn ang="0">
                      <a:pos x="14" y="44"/>
                    </a:cxn>
                    <a:cxn ang="0">
                      <a:pos x="22" y="46"/>
                    </a:cxn>
                  </a:cxnLst>
                  <a:rect l="txL" t="txT" r="txR" b="txB"/>
                  <a:pathLst>
                    <a:path w="46" h="46">
                      <a:moveTo>
                        <a:pt x="22" y="46"/>
                      </a:moveTo>
                      <a:lnTo>
                        <a:pt x="22" y="46"/>
                      </a:lnTo>
                      <a:lnTo>
                        <a:pt x="32" y="44"/>
                      </a:lnTo>
                      <a:lnTo>
                        <a:pt x="38" y="38"/>
                      </a:lnTo>
                      <a:lnTo>
                        <a:pt x="44" y="32"/>
                      </a:lnTo>
                      <a:lnTo>
                        <a:pt x="46" y="22"/>
                      </a:lnTo>
                      <a:lnTo>
                        <a:pt x="44" y="14"/>
                      </a:lnTo>
                      <a:lnTo>
                        <a:pt x="38" y="6"/>
                      </a:lnTo>
                      <a:lnTo>
                        <a:pt x="32" y="2"/>
                      </a:lnTo>
                      <a:lnTo>
                        <a:pt x="22" y="0"/>
                      </a:lnTo>
                      <a:lnTo>
                        <a:pt x="14" y="2"/>
                      </a:lnTo>
                      <a:lnTo>
                        <a:pt x="6" y="6"/>
                      </a:lnTo>
                      <a:lnTo>
                        <a:pt x="2" y="14"/>
                      </a:lnTo>
                      <a:lnTo>
                        <a:pt x="0" y="22"/>
                      </a:lnTo>
                      <a:lnTo>
                        <a:pt x="2" y="32"/>
                      </a:lnTo>
                      <a:lnTo>
                        <a:pt x="6" y="38"/>
                      </a:lnTo>
                      <a:lnTo>
                        <a:pt x="14" y="44"/>
                      </a:lnTo>
                      <a:lnTo>
                        <a:pt x="22" y="46"/>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13" name="组合 5227"/>
              <p:cNvGrpSpPr/>
              <p:nvPr/>
            </p:nvGrpSpPr>
            <p:grpSpPr>
              <a:xfrm>
                <a:off x="8348" y="4908"/>
                <a:ext cx="392" cy="1050"/>
                <a:chOff x="0" y="0"/>
                <a:chExt cx="249388" cy="666634"/>
              </a:xfrm>
            </p:grpSpPr>
            <p:sp>
              <p:nvSpPr>
                <p:cNvPr id="138" name="Freeform 96"/>
                <p:cNvSpPr/>
                <p:nvPr/>
              </p:nvSpPr>
              <p:spPr>
                <a:xfrm>
                  <a:off x="0" y="124694"/>
                  <a:ext cx="249388" cy="541940"/>
                </a:xfrm>
                <a:custGeom>
                  <a:avLst/>
                  <a:gdLst>
                    <a:gd name="txL" fmla="*/ 0 w 104"/>
                    <a:gd name="txT" fmla="*/ 0 h 226"/>
                    <a:gd name="txR" fmla="*/ 104 w 104"/>
                    <a:gd name="txB" fmla="*/ 226 h 226"/>
                  </a:gdLst>
                  <a:ahLst/>
                  <a:cxnLst>
                    <a:cxn ang="0">
                      <a:pos x="104" y="18"/>
                    </a:cxn>
                    <a:cxn ang="0">
                      <a:pos x="104" y="18"/>
                    </a:cxn>
                    <a:cxn ang="0">
                      <a:pos x="102" y="12"/>
                    </a:cxn>
                    <a:cxn ang="0">
                      <a:pos x="98" y="6"/>
                    </a:cxn>
                    <a:cxn ang="0">
                      <a:pos x="90" y="2"/>
                    </a:cxn>
                    <a:cxn ang="0">
                      <a:pos x="80" y="0"/>
                    </a:cxn>
                    <a:cxn ang="0">
                      <a:pos x="24" y="0"/>
                    </a:cxn>
                    <a:cxn ang="0">
                      <a:pos x="14" y="2"/>
                    </a:cxn>
                    <a:cxn ang="0">
                      <a:pos x="6" y="6"/>
                    </a:cxn>
                    <a:cxn ang="0">
                      <a:pos x="2" y="12"/>
                    </a:cxn>
                    <a:cxn ang="0">
                      <a:pos x="0" y="18"/>
                    </a:cxn>
                    <a:cxn ang="0">
                      <a:pos x="0" y="20"/>
                    </a:cxn>
                    <a:cxn ang="0">
                      <a:pos x="0" y="22"/>
                    </a:cxn>
                    <a:cxn ang="0">
                      <a:pos x="0" y="104"/>
                    </a:cxn>
                    <a:cxn ang="0">
                      <a:pos x="2" y="110"/>
                    </a:cxn>
                    <a:cxn ang="0">
                      <a:pos x="4" y="112"/>
                    </a:cxn>
                    <a:cxn ang="0">
                      <a:pos x="6" y="112"/>
                    </a:cxn>
                    <a:cxn ang="0">
                      <a:pos x="10" y="112"/>
                    </a:cxn>
                    <a:cxn ang="0">
                      <a:pos x="14" y="112"/>
                    </a:cxn>
                    <a:cxn ang="0">
                      <a:pos x="16" y="110"/>
                    </a:cxn>
                    <a:cxn ang="0">
                      <a:pos x="18" y="108"/>
                    </a:cxn>
                    <a:cxn ang="0">
                      <a:pos x="18" y="104"/>
                    </a:cxn>
                    <a:cxn ang="0">
                      <a:pos x="18" y="36"/>
                    </a:cxn>
                    <a:cxn ang="0">
                      <a:pos x="24" y="38"/>
                    </a:cxn>
                    <a:cxn ang="0">
                      <a:pos x="24" y="216"/>
                    </a:cxn>
                    <a:cxn ang="0">
                      <a:pos x="24" y="220"/>
                    </a:cxn>
                    <a:cxn ang="0">
                      <a:pos x="26" y="222"/>
                    </a:cxn>
                    <a:cxn ang="0">
                      <a:pos x="30" y="224"/>
                    </a:cxn>
                    <a:cxn ang="0">
                      <a:pos x="32" y="226"/>
                    </a:cxn>
                    <a:cxn ang="0">
                      <a:pos x="40" y="226"/>
                    </a:cxn>
                    <a:cxn ang="0">
                      <a:pos x="44" y="224"/>
                    </a:cxn>
                    <a:cxn ang="0">
                      <a:pos x="48" y="222"/>
                    </a:cxn>
                    <a:cxn ang="0">
                      <a:pos x="48" y="220"/>
                    </a:cxn>
                    <a:cxn ang="0">
                      <a:pos x="50" y="216"/>
                    </a:cxn>
                    <a:cxn ang="0">
                      <a:pos x="50" y="110"/>
                    </a:cxn>
                    <a:cxn ang="0">
                      <a:pos x="54" y="110"/>
                    </a:cxn>
                    <a:cxn ang="0">
                      <a:pos x="54" y="216"/>
                    </a:cxn>
                    <a:cxn ang="0">
                      <a:pos x="54" y="220"/>
                    </a:cxn>
                    <a:cxn ang="0">
                      <a:pos x="56" y="222"/>
                    </a:cxn>
                    <a:cxn ang="0">
                      <a:pos x="60" y="224"/>
                    </a:cxn>
                    <a:cxn ang="0">
                      <a:pos x="62" y="226"/>
                    </a:cxn>
                    <a:cxn ang="0">
                      <a:pos x="72" y="226"/>
                    </a:cxn>
                    <a:cxn ang="0">
                      <a:pos x="74" y="224"/>
                    </a:cxn>
                    <a:cxn ang="0">
                      <a:pos x="78" y="222"/>
                    </a:cxn>
                    <a:cxn ang="0">
                      <a:pos x="80" y="220"/>
                    </a:cxn>
                    <a:cxn ang="0">
                      <a:pos x="80" y="216"/>
                    </a:cxn>
                    <a:cxn ang="0">
                      <a:pos x="80" y="38"/>
                    </a:cxn>
                    <a:cxn ang="0">
                      <a:pos x="86" y="36"/>
                    </a:cxn>
                    <a:cxn ang="0">
                      <a:pos x="86" y="104"/>
                    </a:cxn>
                    <a:cxn ang="0">
                      <a:pos x="86" y="108"/>
                    </a:cxn>
                    <a:cxn ang="0">
                      <a:pos x="88" y="110"/>
                    </a:cxn>
                    <a:cxn ang="0">
                      <a:pos x="90" y="112"/>
                    </a:cxn>
                    <a:cxn ang="0">
                      <a:pos x="94" y="112"/>
                    </a:cxn>
                    <a:cxn ang="0">
                      <a:pos x="98" y="112"/>
                    </a:cxn>
                    <a:cxn ang="0">
                      <a:pos x="100" y="112"/>
                    </a:cxn>
                    <a:cxn ang="0">
                      <a:pos x="102" y="110"/>
                    </a:cxn>
                    <a:cxn ang="0">
                      <a:pos x="104" y="108"/>
                    </a:cxn>
                    <a:cxn ang="0">
                      <a:pos x="104" y="104"/>
                    </a:cxn>
                    <a:cxn ang="0">
                      <a:pos x="104" y="22"/>
                    </a:cxn>
                    <a:cxn ang="0">
                      <a:pos x="104" y="20"/>
                    </a:cxn>
                    <a:cxn ang="0">
                      <a:pos x="104" y="18"/>
                    </a:cxn>
                  </a:cxnLst>
                  <a:rect l="txL" t="txT" r="txR" b="txB"/>
                  <a:pathLst>
                    <a:path w="104" h="226">
                      <a:moveTo>
                        <a:pt x="104" y="18"/>
                      </a:moveTo>
                      <a:lnTo>
                        <a:pt x="104" y="18"/>
                      </a:lnTo>
                      <a:lnTo>
                        <a:pt x="102" y="12"/>
                      </a:lnTo>
                      <a:lnTo>
                        <a:pt x="98" y="6"/>
                      </a:lnTo>
                      <a:lnTo>
                        <a:pt x="90" y="2"/>
                      </a:lnTo>
                      <a:lnTo>
                        <a:pt x="80" y="0"/>
                      </a:lnTo>
                      <a:lnTo>
                        <a:pt x="24" y="0"/>
                      </a:lnTo>
                      <a:lnTo>
                        <a:pt x="14" y="2"/>
                      </a:lnTo>
                      <a:lnTo>
                        <a:pt x="6" y="6"/>
                      </a:lnTo>
                      <a:lnTo>
                        <a:pt x="2" y="12"/>
                      </a:lnTo>
                      <a:lnTo>
                        <a:pt x="0" y="18"/>
                      </a:lnTo>
                      <a:lnTo>
                        <a:pt x="0" y="20"/>
                      </a:lnTo>
                      <a:lnTo>
                        <a:pt x="0" y="22"/>
                      </a:lnTo>
                      <a:lnTo>
                        <a:pt x="0" y="104"/>
                      </a:lnTo>
                      <a:lnTo>
                        <a:pt x="2" y="110"/>
                      </a:lnTo>
                      <a:lnTo>
                        <a:pt x="4" y="112"/>
                      </a:lnTo>
                      <a:lnTo>
                        <a:pt x="6" y="112"/>
                      </a:lnTo>
                      <a:lnTo>
                        <a:pt x="10" y="112"/>
                      </a:lnTo>
                      <a:lnTo>
                        <a:pt x="14" y="112"/>
                      </a:lnTo>
                      <a:lnTo>
                        <a:pt x="16" y="110"/>
                      </a:lnTo>
                      <a:lnTo>
                        <a:pt x="18" y="108"/>
                      </a:lnTo>
                      <a:lnTo>
                        <a:pt x="18" y="104"/>
                      </a:lnTo>
                      <a:lnTo>
                        <a:pt x="18" y="36"/>
                      </a:lnTo>
                      <a:lnTo>
                        <a:pt x="24" y="38"/>
                      </a:lnTo>
                      <a:lnTo>
                        <a:pt x="24" y="216"/>
                      </a:lnTo>
                      <a:lnTo>
                        <a:pt x="24" y="220"/>
                      </a:lnTo>
                      <a:lnTo>
                        <a:pt x="26" y="222"/>
                      </a:lnTo>
                      <a:lnTo>
                        <a:pt x="30" y="224"/>
                      </a:lnTo>
                      <a:lnTo>
                        <a:pt x="32" y="226"/>
                      </a:lnTo>
                      <a:lnTo>
                        <a:pt x="40" y="226"/>
                      </a:lnTo>
                      <a:lnTo>
                        <a:pt x="44" y="224"/>
                      </a:lnTo>
                      <a:lnTo>
                        <a:pt x="48" y="222"/>
                      </a:lnTo>
                      <a:lnTo>
                        <a:pt x="48" y="220"/>
                      </a:lnTo>
                      <a:lnTo>
                        <a:pt x="50" y="216"/>
                      </a:lnTo>
                      <a:lnTo>
                        <a:pt x="50" y="110"/>
                      </a:lnTo>
                      <a:lnTo>
                        <a:pt x="54" y="110"/>
                      </a:lnTo>
                      <a:lnTo>
                        <a:pt x="54" y="216"/>
                      </a:lnTo>
                      <a:lnTo>
                        <a:pt x="54" y="220"/>
                      </a:lnTo>
                      <a:lnTo>
                        <a:pt x="56" y="222"/>
                      </a:lnTo>
                      <a:lnTo>
                        <a:pt x="60" y="224"/>
                      </a:lnTo>
                      <a:lnTo>
                        <a:pt x="62" y="226"/>
                      </a:lnTo>
                      <a:lnTo>
                        <a:pt x="72" y="226"/>
                      </a:lnTo>
                      <a:lnTo>
                        <a:pt x="74" y="224"/>
                      </a:lnTo>
                      <a:lnTo>
                        <a:pt x="78" y="222"/>
                      </a:lnTo>
                      <a:lnTo>
                        <a:pt x="80" y="220"/>
                      </a:lnTo>
                      <a:lnTo>
                        <a:pt x="80" y="216"/>
                      </a:lnTo>
                      <a:lnTo>
                        <a:pt x="80" y="38"/>
                      </a:lnTo>
                      <a:lnTo>
                        <a:pt x="86" y="36"/>
                      </a:lnTo>
                      <a:lnTo>
                        <a:pt x="86" y="104"/>
                      </a:lnTo>
                      <a:lnTo>
                        <a:pt x="86" y="108"/>
                      </a:lnTo>
                      <a:lnTo>
                        <a:pt x="88" y="110"/>
                      </a:lnTo>
                      <a:lnTo>
                        <a:pt x="90" y="112"/>
                      </a:lnTo>
                      <a:lnTo>
                        <a:pt x="94" y="112"/>
                      </a:lnTo>
                      <a:lnTo>
                        <a:pt x="98" y="112"/>
                      </a:lnTo>
                      <a:lnTo>
                        <a:pt x="100" y="112"/>
                      </a:lnTo>
                      <a:lnTo>
                        <a:pt x="102" y="110"/>
                      </a:lnTo>
                      <a:lnTo>
                        <a:pt x="104" y="108"/>
                      </a:lnTo>
                      <a:lnTo>
                        <a:pt x="104" y="104"/>
                      </a:lnTo>
                      <a:lnTo>
                        <a:pt x="104" y="22"/>
                      </a:lnTo>
                      <a:lnTo>
                        <a:pt x="104" y="20"/>
                      </a:lnTo>
                      <a:lnTo>
                        <a:pt x="104" y="18"/>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39" name="Freeform 97"/>
                <p:cNvSpPr/>
                <p:nvPr/>
              </p:nvSpPr>
              <p:spPr>
                <a:xfrm>
                  <a:off x="71939" y="0"/>
                  <a:ext cx="105510" cy="110306"/>
                </a:xfrm>
                <a:custGeom>
                  <a:avLst/>
                  <a:gdLst>
                    <a:gd name="txL" fmla="*/ 0 w 44"/>
                    <a:gd name="txT" fmla="*/ 0 h 46"/>
                    <a:gd name="txR" fmla="*/ 44 w 44"/>
                    <a:gd name="txB" fmla="*/ 46 h 46"/>
                  </a:gdLst>
                  <a:ahLst/>
                  <a:cxnLst>
                    <a:cxn ang="0">
                      <a:pos x="22" y="46"/>
                    </a:cxn>
                    <a:cxn ang="0">
                      <a:pos x="22" y="46"/>
                    </a:cxn>
                    <a:cxn ang="0">
                      <a:pos x="30" y="44"/>
                    </a:cxn>
                    <a:cxn ang="0">
                      <a:pos x="38" y="38"/>
                    </a:cxn>
                    <a:cxn ang="0">
                      <a:pos x="42" y="32"/>
                    </a:cxn>
                    <a:cxn ang="0">
                      <a:pos x="44" y="22"/>
                    </a:cxn>
                    <a:cxn ang="0">
                      <a:pos x="42" y="14"/>
                    </a:cxn>
                    <a:cxn ang="0">
                      <a:pos x="38" y="6"/>
                    </a:cxn>
                    <a:cxn ang="0">
                      <a:pos x="30" y="2"/>
                    </a:cxn>
                    <a:cxn ang="0">
                      <a:pos x="22" y="0"/>
                    </a:cxn>
                    <a:cxn ang="0">
                      <a:pos x="14" y="2"/>
                    </a:cxn>
                    <a:cxn ang="0">
                      <a:pos x="6" y="6"/>
                    </a:cxn>
                    <a:cxn ang="0">
                      <a:pos x="2" y="14"/>
                    </a:cxn>
                    <a:cxn ang="0">
                      <a:pos x="0" y="22"/>
                    </a:cxn>
                    <a:cxn ang="0">
                      <a:pos x="2" y="32"/>
                    </a:cxn>
                    <a:cxn ang="0">
                      <a:pos x="6" y="38"/>
                    </a:cxn>
                    <a:cxn ang="0">
                      <a:pos x="14" y="44"/>
                    </a:cxn>
                    <a:cxn ang="0">
                      <a:pos x="22" y="46"/>
                    </a:cxn>
                  </a:cxnLst>
                  <a:rect l="txL" t="txT" r="txR" b="txB"/>
                  <a:pathLst>
                    <a:path w="44" h="46">
                      <a:moveTo>
                        <a:pt x="22" y="46"/>
                      </a:moveTo>
                      <a:lnTo>
                        <a:pt x="22" y="46"/>
                      </a:lnTo>
                      <a:lnTo>
                        <a:pt x="30" y="44"/>
                      </a:lnTo>
                      <a:lnTo>
                        <a:pt x="38" y="38"/>
                      </a:lnTo>
                      <a:lnTo>
                        <a:pt x="42" y="32"/>
                      </a:lnTo>
                      <a:lnTo>
                        <a:pt x="44" y="22"/>
                      </a:lnTo>
                      <a:lnTo>
                        <a:pt x="42" y="14"/>
                      </a:lnTo>
                      <a:lnTo>
                        <a:pt x="38" y="6"/>
                      </a:lnTo>
                      <a:lnTo>
                        <a:pt x="30" y="2"/>
                      </a:lnTo>
                      <a:lnTo>
                        <a:pt x="22" y="0"/>
                      </a:lnTo>
                      <a:lnTo>
                        <a:pt x="14" y="2"/>
                      </a:lnTo>
                      <a:lnTo>
                        <a:pt x="6" y="6"/>
                      </a:lnTo>
                      <a:lnTo>
                        <a:pt x="2" y="14"/>
                      </a:lnTo>
                      <a:lnTo>
                        <a:pt x="0" y="22"/>
                      </a:lnTo>
                      <a:lnTo>
                        <a:pt x="2" y="32"/>
                      </a:lnTo>
                      <a:lnTo>
                        <a:pt x="6" y="38"/>
                      </a:lnTo>
                      <a:lnTo>
                        <a:pt x="14" y="44"/>
                      </a:lnTo>
                      <a:lnTo>
                        <a:pt x="22" y="46"/>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14" name="组合 5226"/>
              <p:cNvGrpSpPr/>
              <p:nvPr/>
            </p:nvGrpSpPr>
            <p:grpSpPr>
              <a:xfrm>
                <a:off x="8848" y="4908"/>
                <a:ext cx="400" cy="1050"/>
                <a:chOff x="0" y="0"/>
                <a:chExt cx="254184" cy="666634"/>
              </a:xfrm>
            </p:grpSpPr>
            <p:sp>
              <p:nvSpPr>
                <p:cNvPr id="136" name="Freeform 98"/>
                <p:cNvSpPr/>
                <p:nvPr/>
              </p:nvSpPr>
              <p:spPr>
                <a:xfrm>
                  <a:off x="0" y="124694"/>
                  <a:ext cx="254184" cy="541940"/>
                </a:xfrm>
                <a:custGeom>
                  <a:avLst/>
                  <a:gdLst>
                    <a:gd name="txL" fmla="*/ 0 w 106"/>
                    <a:gd name="txT" fmla="*/ 0 h 226"/>
                    <a:gd name="txR" fmla="*/ 106 w 106"/>
                    <a:gd name="txB" fmla="*/ 226 h 226"/>
                  </a:gdLst>
                  <a:ahLst/>
                  <a:cxnLst>
                    <a:cxn ang="0">
                      <a:pos x="106" y="18"/>
                    </a:cxn>
                    <a:cxn ang="0">
                      <a:pos x="106" y="18"/>
                    </a:cxn>
                    <a:cxn ang="0">
                      <a:pos x="104" y="12"/>
                    </a:cxn>
                    <a:cxn ang="0">
                      <a:pos x="98" y="6"/>
                    </a:cxn>
                    <a:cxn ang="0">
                      <a:pos x="90" y="2"/>
                    </a:cxn>
                    <a:cxn ang="0">
                      <a:pos x="82" y="0"/>
                    </a:cxn>
                    <a:cxn ang="0">
                      <a:pos x="24" y="0"/>
                    </a:cxn>
                    <a:cxn ang="0">
                      <a:pos x="16" y="2"/>
                    </a:cxn>
                    <a:cxn ang="0">
                      <a:pos x="8" y="6"/>
                    </a:cxn>
                    <a:cxn ang="0">
                      <a:pos x="2" y="12"/>
                    </a:cxn>
                    <a:cxn ang="0">
                      <a:pos x="0" y="18"/>
                    </a:cxn>
                    <a:cxn ang="0">
                      <a:pos x="0" y="20"/>
                    </a:cxn>
                    <a:cxn ang="0">
                      <a:pos x="0" y="22"/>
                    </a:cxn>
                    <a:cxn ang="0">
                      <a:pos x="0" y="104"/>
                    </a:cxn>
                    <a:cxn ang="0">
                      <a:pos x="0" y="108"/>
                    </a:cxn>
                    <a:cxn ang="0">
                      <a:pos x="2" y="110"/>
                    </a:cxn>
                    <a:cxn ang="0">
                      <a:pos x="4" y="112"/>
                    </a:cxn>
                    <a:cxn ang="0">
                      <a:pos x="8" y="112"/>
                    </a:cxn>
                    <a:cxn ang="0">
                      <a:pos x="12" y="112"/>
                    </a:cxn>
                    <a:cxn ang="0">
                      <a:pos x="14" y="112"/>
                    </a:cxn>
                    <a:cxn ang="0">
                      <a:pos x="16" y="110"/>
                    </a:cxn>
                    <a:cxn ang="0">
                      <a:pos x="18" y="108"/>
                    </a:cxn>
                    <a:cxn ang="0">
                      <a:pos x="20" y="104"/>
                    </a:cxn>
                    <a:cxn ang="0">
                      <a:pos x="20" y="36"/>
                    </a:cxn>
                    <a:cxn ang="0">
                      <a:pos x="24" y="38"/>
                    </a:cxn>
                    <a:cxn ang="0">
                      <a:pos x="24" y="216"/>
                    </a:cxn>
                    <a:cxn ang="0">
                      <a:pos x="26" y="220"/>
                    </a:cxn>
                    <a:cxn ang="0">
                      <a:pos x="28" y="222"/>
                    </a:cxn>
                    <a:cxn ang="0">
                      <a:pos x="30" y="224"/>
                    </a:cxn>
                    <a:cxn ang="0">
                      <a:pos x="34" y="226"/>
                    </a:cxn>
                    <a:cxn ang="0">
                      <a:pos x="42" y="226"/>
                    </a:cxn>
                    <a:cxn ang="0">
                      <a:pos x="46" y="224"/>
                    </a:cxn>
                    <a:cxn ang="0">
                      <a:pos x="48" y="222"/>
                    </a:cxn>
                    <a:cxn ang="0">
                      <a:pos x="50" y="220"/>
                    </a:cxn>
                    <a:cxn ang="0">
                      <a:pos x="50" y="216"/>
                    </a:cxn>
                    <a:cxn ang="0">
                      <a:pos x="50" y="110"/>
                    </a:cxn>
                    <a:cxn ang="0">
                      <a:pos x="56" y="110"/>
                    </a:cxn>
                    <a:cxn ang="0">
                      <a:pos x="56" y="216"/>
                    </a:cxn>
                    <a:cxn ang="0">
                      <a:pos x="56" y="220"/>
                    </a:cxn>
                    <a:cxn ang="0">
                      <a:pos x="58" y="222"/>
                    </a:cxn>
                    <a:cxn ang="0">
                      <a:pos x="60" y="224"/>
                    </a:cxn>
                    <a:cxn ang="0">
                      <a:pos x="64" y="226"/>
                    </a:cxn>
                    <a:cxn ang="0">
                      <a:pos x="72" y="226"/>
                    </a:cxn>
                    <a:cxn ang="0">
                      <a:pos x="76" y="224"/>
                    </a:cxn>
                    <a:cxn ang="0">
                      <a:pos x="78" y="222"/>
                    </a:cxn>
                    <a:cxn ang="0">
                      <a:pos x="80" y="220"/>
                    </a:cxn>
                    <a:cxn ang="0">
                      <a:pos x="82" y="216"/>
                    </a:cxn>
                    <a:cxn ang="0">
                      <a:pos x="82" y="38"/>
                    </a:cxn>
                    <a:cxn ang="0">
                      <a:pos x="88" y="36"/>
                    </a:cxn>
                    <a:cxn ang="0">
                      <a:pos x="88" y="104"/>
                    </a:cxn>
                    <a:cxn ang="0">
                      <a:pos x="88" y="108"/>
                    </a:cxn>
                    <a:cxn ang="0">
                      <a:pos x="90" y="110"/>
                    </a:cxn>
                    <a:cxn ang="0">
                      <a:pos x="92" y="112"/>
                    </a:cxn>
                    <a:cxn ang="0">
                      <a:pos x="94" y="112"/>
                    </a:cxn>
                    <a:cxn ang="0">
                      <a:pos x="98" y="112"/>
                    </a:cxn>
                    <a:cxn ang="0">
                      <a:pos x="102" y="112"/>
                    </a:cxn>
                    <a:cxn ang="0">
                      <a:pos x="104" y="110"/>
                    </a:cxn>
                    <a:cxn ang="0">
                      <a:pos x="106" y="108"/>
                    </a:cxn>
                    <a:cxn ang="0">
                      <a:pos x="106" y="104"/>
                    </a:cxn>
                    <a:cxn ang="0">
                      <a:pos x="106" y="22"/>
                    </a:cxn>
                    <a:cxn ang="0">
                      <a:pos x="106" y="20"/>
                    </a:cxn>
                    <a:cxn ang="0">
                      <a:pos x="106" y="18"/>
                    </a:cxn>
                  </a:cxnLst>
                  <a:rect l="txL" t="txT" r="txR" b="txB"/>
                  <a:pathLst>
                    <a:path w="106" h="226">
                      <a:moveTo>
                        <a:pt x="106" y="18"/>
                      </a:moveTo>
                      <a:lnTo>
                        <a:pt x="106" y="18"/>
                      </a:lnTo>
                      <a:lnTo>
                        <a:pt x="104" y="12"/>
                      </a:lnTo>
                      <a:lnTo>
                        <a:pt x="98" y="6"/>
                      </a:lnTo>
                      <a:lnTo>
                        <a:pt x="90" y="2"/>
                      </a:lnTo>
                      <a:lnTo>
                        <a:pt x="82" y="0"/>
                      </a:lnTo>
                      <a:lnTo>
                        <a:pt x="24" y="0"/>
                      </a:lnTo>
                      <a:lnTo>
                        <a:pt x="16" y="2"/>
                      </a:lnTo>
                      <a:lnTo>
                        <a:pt x="8" y="6"/>
                      </a:lnTo>
                      <a:lnTo>
                        <a:pt x="2" y="12"/>
                      </a:lnTo>
                      <a:lnTo>
                        <a:pt x="0" y="18"/>
                      </a:lnTo>
                      <a:lnTo>
                        <a:pt x="0" y="20"/>
                      </a:lnTo>
                      <a:lnTo>
                        <a:pt x="0" y="22"/>
                      </a:lnTo>
                      <a:lnTo>
                        <a:pt x="0" y="104"/>
                      </a:lnTo>
                      <a:lnTo>
                        <a:pt x="0" y="108"/>
                      </a:lnTo>
                      <a:lnTo>
                        <a:pt x="2" y="110"/>
                      </a:lnTo>
                      <a:lnTo>
                        <a:pt x="4" y="112"/>
                      </a:lnTo>
                      <a:lnTo>
                        <a:pt x="8" y="112"/>
                      </a:lnTo>
                      <a:lnTo>
                        <a:pt x="12" y="112"/>
                      </a:lnTo>
                      <a:lnTo>
                        <a:pt x="14" y="112"/>
                      </a:lnTo>
                      <a:lnTo>
                        <a:pt x="16" y="110"/>
                      </a:lnTo>
                      <a:lnTo>
                        <a:pt x="18" y="108"/>
                      </a:lnTo>
                      <a:lnTo>
                        <a:pt x="20" y="104"/>
                      </a:lnTo>
                      <a:lnTo>
                        <a:pt x="20" y="36"/>
                      </a:lnTo>
                      <a:lnTo>
                        <a:pt x="24" y="38"/>
                      </a:lnTo>
                      <a:lnTo>
                        <a:pt x="24" y="216"/>
                      </a:lnTo>
                      <a:lnTo>
                        <a:pt x="26" y="220"/>
                      </a:lnTo>
                      <a:lnTo>
                        <a:pt x="28" y="222"/>
                      </a:lnTo>
                      <a:lnTo>
                        <a:pt x="30" y="224"/>
                      </a:lnTo>
                      <a:lnTo>
                        <a:pt x="34" y="226"/>
                      </a:lnTo>
                      <a:lnTo>
                        <a:pt x="42" y="226"/>
                      </a:lnTo>
                      <a:lnTo>
                        <a:pt x="46" y="224"/>
                      </a:lnTo>
                      <a:lnTo>
                        <a:pt x="48" y="222"/>
                      </a:lnTo>
                      <a:lnTo>
                        <a:pt x="50" y="220"/>
                      </a:lnTo>
                      <a:lnTo>
                        <a:pt x="50" y="216"/>
                      </a:lnTo>
                      <a:lnTo>
                        <a:pt x="50" y="110"/>
                      </a:lnTo>
                      <a:lnTo>
                        <a:pt x="56" y="110"/>
                      </a:lnTo>
                      <a:lnTo>
                        <a:pt x="56" y="216"/>
                      </a:lnTo>
                      <a:lnTo>
                        <a:pt x="56" y="220"/>
                      </a:lnTo>
                      <a:lnTo>
                        <a:pt x="58" y="222"/>
                      </a:lnTo>
                      <a:lnTo>
                        <a:pt x="60" y="224"/>
                      </a:lnTo>
                      <a:lnTo>
                        <a:pt x="64" y="226"/>
                      </a:lnTo>
                      <a:lnTo>
                        <a:pt x="72" y="226"/>
                      </a:lnTo>
                      <a:lnTo>
                        <a:pt x="76" y="224"/>
                      </a:lnTo>
                      <a:lnTo>
                        <a:pt x="78" y="222"/>
                      </a:lnTo>
                      <a:lnTo>
                        <a:pt x="80" y="220"/>
                      </a:lnTo>
                      <a:lnTo>
                        <a:pt x="82" y="216"/>
                      </a:lnTo>
                      <a:lnTo>
                        <a:pt x="82" y="38"/>
                      </a:lnTo>
                      <a:lnTo>
                        <a:pt x="88" y="36"/>
                      </a:lnTo>
                      <a:lnTo>
                        <a:pt x="88" y="104"/>
                      </a:lnTo>
                      <a:lnTo>
                        <a:pt x="88" y="108"/>
                      </a:lnTo>
                      <a:lnTo>
                        <a:pt x="90" y="110"/>
                      </a:lnTo>
                      <a:lnTo>
                        <a:pt x="92" y="112"/>
                      </a:lnTo>
                      <a:lnTo>
                        <a:pt x="94" y="112"/>
                      </a:lnTo>
                      <a:lnTo>
                        <a:pt x="98" y="112"/>
                      </a:lnTo>
                      <a:lnTo>
                        <a:pt x="102" y="112"/>
                      </a:lnTo>
                      <a:lnTo>
                        <a:pt x="104" y="110"/>
                      </a:lnTo>
                      <a:lnTo>
                        <a:pt x="106" y="108"/>
                      </a:lnTo>
                      <a:lnTo>
                        <a:pt x="106" y="104"/>
                      </a:lnTo>
                      <a:lnTo>
                        <a:pt x="106" y="22"/>
                      </a:lnTo>
                      <a:lnTo>
                        <a:pt x="106" y="20"/>
                      </a:lnTo>
                      <a:lnTo>
                        <a:pt x="106" y="18"/>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37" name="Freeform 99"/>
                <p:cNvSpPr/>
                <p:nvPr/>
              </p:nvSpPr>
              <p:spPr>
                <a:xfrm>
                  <a:off x="71939" y="0"/>
                  <a:ext cx="110306" cy="110306"/>
                </a:xfrm>
                <a:custGeom>
                  <a:avLst/>
                  <a:gdLst>
                    <a:gd name="txL" fmla="*/ 0 w 46"/>
                    <a:gd name="txT" fmla="*/ 0 h 46"/>
                    <a:gd name="txR" fmla="*/ 46 w 46"/>
                    <a:gd name="txB" fmla="*/ 46 h 46"/>
                  </a:gdLst>
                  <a:ahLst/>
                  <a:cxnLst>
                    <a:cxn ang="0">
                      <a:pos x="24" y="46"/>
                    </a:cxn>
                    <a:cxn ang="0">
                      <a:pos x="24" y="46"/>
                    </a:cxn>
                    <a:cxn ang="0">
                      <a:pos x="32" y="44"/>
                    </a:cxn>
                    <a:cxn ang="0">
                      <a:pos x="40" y="38"/>
                    </a:cxn>
                    <a:cxn ang="0">
                      <a:pos x="44" y="32"/>
                    </a:cxn>
                    <a:cxn ang="0">
                      <a:pos x="46" y="22"/>
                    </a:cxn>
                    <a:cxn ang="0">
                      <a:pos x="44" y="14"/>
                    </a:cxn>
                    <a:cxn ang="0">
                      <a:pos x="40" y="6"/>
                    </a:cxn>
                    <a:cxn ang="0">
                      <a:pos x="32" y="2"/>
                    </a:cxn>
                    <a:cxn ang="0">
                      <a:pos x="24" y="0"/>
                    </a:cxn>
                    <a:cxn ang="0">
                      <a:pos x="14" y="2"/>
                    </a:cxn>
                    <a:cxn ang="0">
                      <a:pos x="8" y="6"/>
                    </a:cxn>
                    <a:cxn ang="0">
                      <a:pos x="2" y="14"/>
                    </a:cxn>
                    <a:cxn ang="0">
                      <a:pos x="0" y="22"/>
                    </a:cxn>
                    <a:cxn ang="0">
                      <a:pos x="2" y="32"/>
                    </a:cxn>
                    <a:cxn ang="0">
                      <a:pos x="8" y="38"/>
                    </a:cxn>
                    <a:cxn ang="0">
                      <a:pos x="14" y="44"/>
                    </a:cxn>
                    <a:cxn ang="0">
                      <a:pos x="24" y="46"/>
                    </a:cxn>
                  </a:cxnLst>
                  <a:rect l="txL" t="txT" r="txR" b="txB"/>
                  <a:pathLst>
                    <a:path w="46" h="46">
                      <a:moveTo>
                        <a:pt x="24" y="46"/>
                      </a:moveTo>
                      <a:lnTo>
                        <a:pt x="24" y="46"/>
                      </a:lnTo>
                      <a:lnTo>
                        <a:pt x="32" y="44"/>
                      </a:lnTo>
                      <a:lnTo>
                        <a:pt x="40" y="38"/>
                      </a:lnTo>
                      <a:lnTo>
                        <a:pt x="44" y="32"/>
                      </a:lnTo>
                      <a:lnTo>
                        <a:pt x="46" y="22"/>
                      </a:lnTo>
                      <a:lnTo>
                        <a:pt x="44" y="14"/>
                      </a:lnTo>
                      <a:lnTo>
                        <a:pt x="40" y="6"/>
                      </a:lnTo>
                      <a:lnTo>
                        <a:pt x="32" y="2"/>
                      </a:lnTo>
                      <a:lnTo>
                        <a:pt x="24" y="0"/>
                      </a:lnTo>
                      <a:lnTo>
                        <a:pt x="14" y="2"/>
                      </a:lnTo>
                      <a:lnTo>
                        <a:pt x="8" y="6"/>
                      </a:lnTo>
                      <a:lnTo>
                        <a:pt x="2" y="14"/>
                      </a:lnTo>
                      <a:lnTo>
                        <a:pt x="0" y="22"/>
                      </a:lnTo>
                      <a:lnTo>
                        <a:pt x="2" y="32"/>
                      </a:lnTo>
                      <a:lnTo>
                        <a:pt x="8" y="38"/>
                      </a:lnTo>
                      <a:lnTo>
                        <a:pt x="14" y="44"/>
                      </a:lnTo>
                      <a:lnTo>
                        <a:pt x="24" y="46"/>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15" name="组合 5225"/>
              <p:cNvGrpSpPr/>
              <p:nvPr/>
            </p:nvGrpSpPr>
            <p:grpSpPr>
              <a:xfrm>
                <a:off x="9353" y="4908"/>
                <a:ext cx="400" cy="1050"/>
                <a:chOff x="0" y="0"/>
                <a:chExt cx="254184" cy="666634"/>
              </a:xfrm>
            </p:grpSpPr>
            <p:sp>
              <p:nvSpPr>
                <p:cNvPr id="134" name="Freeform 100"/>
                <p:cNvSpPr/>
                <p:nvPr/>
              </p:nvSpPr>
              <p:spPr>
                <a:xfrm>
                  <a:off x="0" y="124694"/>
                  <a:ext cx="254184" cy="541940"/>
                </a:xfrm>
                <a:custGeom>
                  <a:avLst/>
                  <a:gdLst>
                    <a:gd name="txL" fmla="*/ 0 w 106"/>
                    <a:gd name="txT" fmla="*/ 0 h 226"/>
                    <a:gd name="txR" fmla="*/ 106 w 106"/>
                    <a:gd name="txB" fmla="*/ 226 h 226"/>
                  </a:gdLst>
                  <a:ahLst/>
                  <a:cxnLst>
                    <a:cxn ang="0">
                      <a:pos x="106" y="18"/>
                    </a:cxn>
                    <a:cxn ang="0">
                      <a:pos x="106" y="18"/>
                    </a:cxn>
                    <a:cxn ang="0">
                      <a:pos x="104" y="12"/>
                    </a:cxn>
                    <a:cxn ang="0">
                      <a:pos x="98" y="6"/>
                    </a:cxn>
                    <a:cxn ang="0">
                      <a:pos x="90" y="2"/>
                    </a:cxn>
                    <a:cxn ang="0">
                      <a:pos x="80" y="0"/>
                    </a:cxn>
                    <a:cxn ang="0">
                      <a:pos x="24" y="0"/>
                    </a:cxn>
                    <a:cxn ang="0">
                      <a:pos x="14" y="2"/>
                    </a:cxn>
                    <a:cxn ang="0">
                      <a:pos x="6" y="6"/>
                    </a:cxn>
                    <a:cxn ang="0">
                      <a:pos x="2" y="12"/>
                    </a:cxn>
                    <a:cxn ang="0">
                      <a:pos x="0" y="18"/>
                    </a:cxn>
                    <a:cxn ang="0">
                      <a:pos x="0" y="20"/>
                    </a:cxn>
                    <a:cxn ang="0">
                      <a:pos x="0" y="22"/>
                    </a:cxn>
                    <a:cxn ang="0">
                      <a:pos x="0" y="104"/>
                    </a:cxn>
                    <a:cxn ang="0">
                      <a:pos x="0" y="108"/>
                    </a:cxn>
                    <a:cxn ang="0">
                      <a:pos x="2" y="110"/>
                    </a:cxn>
                    <a:cxn ang="0">
                      <a:pos x="4" y="112"/>
                    </a:cxn>
                    <a:cxn ang="0">
                      <a:pos x="6" y="112"/>
                    </a:cxn>
                    <a:cxn ang="0">
                      <a:pos x="10" y="112"/>
                    </a:cxn>
                    <a:cxn ang="0">
                      <a:pos x="14" y="112"/>
                    </a:cxn>
                    <a:cxn ang="0">
                      <a:pos x="16" y="110"/>
                    </a:cxn>
                    <a:cxn ang="0">
                      <a:pos x="18" y="108"/>
                    </a:cxn>
                    <a:cxn ang="0">
                      <a:pos x="18" y="104"/>
                    </a:cxn>
                    <a:cxn ang="0">
                      <a:pos x="18" y="36"/>
                    </a:cxn>
                    <a:cxn ang="0">
                      <a:pos x="24" y="38"/>
                    </a:cxn>
                    <a:cxn ang="0">
                      <a:pos x="24" y="216"/>
                    </a:cxn>
                    <a:cxn ang="0">
                      <a:pos x="24" y="220"/>
                    </a:cxn>
                    <a:cxn ang="0">
                      <a:pos x="26" y="222"/>
                    </a:cxn>
                    <a:cxn ang="0">
                      <a:pos x="30" y="224"/>
                    </a:cxn>
                    <a:cxn ang="0">
                      <a:pos x="32" y="226"/>
                    </a:cxn>
                    <a:cxn ang="0">
                      <a:pos x="42" y="226"/>
                    </a:cxn>
                    <a:cxn ang="0">
                      <a:pos x="44" y="224"/>
                    </a:cxn>
                    <a:cxn ang="0">
                      <a:pos x="48" y="222"/>
                    </a:cxn>
                    <a:cxn ang="0">
                      <a:pos x="50" y="220"/>
                    </a:cxn>
                    <a:cxn ang="0">
                      <a:pos x="50" y="216"/>
                    </a:cxn>
                    <a:cxn ang="0">
                      <a:pos x="50" y="110"/>
                    </a:cxn>
                    <a:cxn ang="0">
                      <a:pos x="54" y="110"/>
                    </a:cxn>
                    <a:cxn ang="0">
                      <a:pos x="54" y="216"/>
                    </a:cxn>
                    <a:cxn ang="0">
                      <a:pos x="56" y="220"/>
                    </a:cxn>
                    <a:cxn ang="0">
                      <a:pos x="58" y="222"/>
                    </a:cxn>
                    <a:cxn ang="0">
                      <a:pos x="60" y="224"/>
                    </a:cxn>
                    <a:cxn ang="0">
                      <a:pos x="64" y="226"/>
                    </a:cxn>
                    <a:cxn ang="0">
                      <a:pos x="72" y="226"/>
                    </a:cxn>
                    <a:cxn ang="0">
                      <a:pos x="76" y="224"/>
                    </a:cxn>
                    <a:cxn ang="0">
                      <a:pos x="78" y="222"/>
                    </a:cxn>
                    <a:cxn ang="0">
                      <a:pos x="80" y="220"/>
                    </a:cxn>
                    <a:cxn ang="0">
                      <a:pos x="80" y="216"/>
                    </a:cxn>
                    <a:cxn ang="0">
                      <a:pos x="80" y="38"/>
                    </a:cxn>
                    <a:cxn ang="0">
                      <a:pos x="86" y="36"/>
                    </a:cxn>
                    <a:cxn ang="0">
                      <a:pos x="86" y="104"/>
                    </a:cxn>
                    <a:cxn ang="0">
                      <a:pos x="86" y="108"/>
                    </a:cxn>
                    <a:cxn ang="0">
                      <a:pos x="88" y="110"/>
                    </a:cxn>
                    <a:cxn ang="0">
                      <a:pos x="90" y="112"/>
                    </a:cxn>
                    <a:cxn ang="0">
                      <a:pos x="94" y="112"/>
                    </a:cxn>
                    <a:cxn ang="0">
                      <a:pos x="98" y="112"/>
                    </a:cxn>
                    <a:cxn ang="0">
                      <a:pos x="100" y="112"/>
                    </a:cxn>
                    <a:cxn ang="0">
                      <a:pos x="102" y="110"/>
                    </a:cxn>
                    <a:cxn ang="0">
                      <a:pos x="104" y="108"/>
                    </a:cxn>
                    <a:cxn ang="0">
                      <a:pos x="106" y="104"/>
                    </a:cxn>
                    <a:cxn ang="0">
                      <a:pos x="106" y="22"/>
                    </a:cxn>
                    <a:cxn ang="0">
                      <a:pos x="104" y="20"/>
                    </a:cxn>
                    <a:cxn ang="0">
                      <a:pos x="106" y="18"/>
                    </a:cxn>
                  </a:cxnLst>
                  <a:rect l="txL" t="txT" r="txR" b="txB"/>
                  <a:pathLst>
                    <a:path w="106" h="226">
                      <a:moveTo>
                        <a:pt x="106" y="18"/>
                      </a:moveTo>
                      <a:lnTo>
                        <a:pt x="106" y="18"/>
                      </a:lnTo>
                      <a:lnTo>
                        <a:pt x="104" y="12"/>
                      </a:lnTo>
                      <a:lnTo>
                        <a:pt x="98" y="6"/>
                      </a:lnTo>
                      <a:lnTo>
                        <a:pt x="90" y="2"/>
                      </a:lnTo>
                      <a:lnTo>
                        <a:pt x="80" y="0"/>
                      </a:lnTo>
                      <a:lnTo>
                        <a:pt x="24" y="0"/>
                      </a:lnTo>
                      <a:lnTo>
                        <a:pt x="14" y="2"/>
                      </a:lnTo>
                      <a:lnTo>
                        <a:pt x="6" y="6"/>
                      </a:lnTo>
                      <a:lnTo>
                        <a:pt x="2" y="12"/>
                      </a:lnTo>
                      <a:lnTo>
                        <a:pt x="0" y="18"/>
                      </a:lnTo>
                      <a:lnTo>
                        <a:pt x="0" y="20"/>
                      </a:lnTo>
                      <a:lnTo>
                        <a:pt x="0" y="22"/>
                      </a:lnTo>
                      <a:lnTo>
                        <a:pt x="0" y="104"/>
                      </a:lnTo>
                      <a:lnTo>
                        <a:pt x="0" y="108"/>
                      </a:lnTo>
                      <a:lnTo>
                        <a:pt x="2" y="110"/>
                      </a:lnTo>
                      <a:lnTo>
                        <a:pt x="4" y="112"/>
                      </a:lnTo>
                      <a:lnTo>
                        <a:pt x="6" y="112"/>
                      </a:lnTo>
                      <a:lnTo>
                        <a:pt x="10" y="112"/>
                      </a:lnTo>
                      <a:lnTo>
                        <a:pt x="14" y="112"/>
                      </a:lnTo>
                      <a:lnTo>
                        <a:pt x="16" y="110"/>
                      </a:lnTo>
                      <a:lnTo>
                        <a:pt x="18" y="108"/>
                      </a:lnTo>
                      <a:lnTo>
                        <a:pt x="18" y="104"/>
                      </a:lnTo>
                      <a:lnTo>
                        <a:pt x="18" y="36"/>
                      </a:lnTo>
                      <a:lnTo>
                        <a:pt x="24" y="38"/>
                      </a:lnTo>
                      <a:lnTo>
                        <a:pt x="24" y="216"/>
                      </a:lnTo>
                      <a:lnTo>
                        <a:pt x="24" y="220"/>
                      </a:lnTo>
                      <a:lnTo>
                        <a:pt x="26" y="222"/>
                      </a:lnTo>
                      <a:lnTo>
                        <a:pt x="30" y="224"/>
                      </a:lnTo>
                      <a:lnTo>
                        <a:pt x="32" y="226"/>
                      </a:lnTo>
                      <a:lnTo>
                        <a:pt x="42" y="226"/>
                      </a:lnTo>
                      <a:lnTo>
                        <a:pt x="44" y="224"/>
                      </a:lnTo>
                      <a:lnTo>
                        <a:pt x="48" y="222"/>
                      </a:lnTo>
                      <a:lnTo>
                        <a:pt x="50" y="220"/>
                      </a:lnTo>
                      <a:lnTo>
                        <a:pt x="50" y="216"/>
                      </a:lnTo>
                      <a:lnTo>
                        <a:pt x="50" y="110"/>
                      </a:lnTo>
                      <a:lnTo>
                        <a:pt x="54" y="110"/>
                      </a:lnTo>
                      <a:lnTo>
                        <a:pt x="54" y="216"/>
                      </a:lnTo>
                      <a:lnTo>
                        <a:pt x="56" y="220"/>
                      </a:lnTo>
                      <a:lnTo>
                        <a:pt x="58" y="222"/>
                      </a:lnTo>
                      <a:lnTo>
                        <a:pt x="60" y="224"/>
                      </a:lnTo>
                      <a:lnTo>
                        <a:pt x="64" y="226"/>
                      </a:lnTo>
                      <a:lnTo>
                        <a:pt x="72" y="226"/>
                      </a:lnTo>
                      <a:lnTo>
                        <a:pt x="76" y="224"/>
                      </a:lnTo>
                      <a:lnTo>
                        <a:pt x="78" y="222"/>
                      </a:lnTo>
                      <a:lnTo>
                        <a:pt x="80" y="220"/>
                      </a:lnTo>
                      <a:lnTo>
                        <a:pt x="80" y="216"/>
                      </a:lnTo>
                      <a:lnTo>
                        <a:pt x="80" y="38"/>
                      </a:lnTo>
                      <a:lnTo>
                        <a:pt x="86" y="36"/>
                      </a:lnTo>
                      <a:lnTo>
                        <a:pt x="86" y="104"/>
                      </a:lnTo>
                      <a:lnTo>
                        <a:pt x="86" y="108"/>
                      </a:lnTo>
                      <a:lnTo>
                        <a:pt x="88" y="110"/>
                      </a:lnTo>
                      <a:lnTo>
                        <a:pt x="90" y="112"/>
                      </a:lnTo>
                      <a:lnTo>
                        <a:pt x="94" y="112"/>
                      </a:lnTo>
                      <a:lnTo>
                        <a:pt x="98" y="112"/>
                      </a:lnTo>
                      <a:lnTo>
                        <a:pt x="100" y="112"/>
                      </a:lnTo>
                      <a:lnTo>
                        <a:pt x="102" y="110"/>
                      </a:lnTo>
                      <a:lnTo>
                        <a:pt x="104" y="108"/>
                      </a:lnTo>
                      <a:lnTo>
                        <a:pt x="106" y="104"/>
                      </a:lnTo>
                      <a:lnTo>
                        <a:pt x="106" y="22"/>
                      </a:lnTo>
                      <a:lnTo>
                        <a:pt x="104" y="20"/>
                      </a:lnTo>
                      <a:lnTo>
                        <a:pt x="106" y="18"/>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35" name="Freeform 101"/>
                <p:cNvSpPr/>
                <p:nvPr/>
              </p:nvSpPr>
              <p:spPr>
                <a:xfrm>
                  <a:off x="71939" y="0"/>
                  <a:ext cx="105510" cy="110306"/>
                </a:xfrm>
                <a:custGeom>
                  <a:avLst/>
                  <a:gdLst>
                    <a:gd name="txL" fmla="*/ 0 w 44"/>
                    <a:gd name="txT" fmla="*/ 0 h 46"/>
                    <a:gd name="txR" fmla="*/ 44 w 44"/>
                    <a:gd name="txB" fmla="*/ 46 h 46"/>
                  </a:gdLst>
                  <a:ahLst/>
                  <a:cxnLst>
                    <a:cxn ang="0">
                      <a:pos x="22" y="46"/>
                    </a:cxn>
                    <a:cxn ang="0">
                      <a:pos x="22" y="46"/>
                    </a:cxn>
                    <a:cxn ang="0">
                      <a:pos x="32" y="44"/>
                    </a:cxn>
                    <a:cxn ang="0">
                      <a:pos x="38" y="38"/>
                    </a:cxn>
                    <a:cxn ang="0">
                      <a:pos x="44" y="32"/>
                    </a:cxn>
                    <a:cxn ang="0">
                      <a:pos x="44" y="22"/>
                    </a:cxn>
                    <a:cxn ang="0">
                      <a:pos x="44" y="14"/>
                    </a:cxn>
                    <a:cxn ang="0">
                      <a:pos x="38" y="6"/>
                    </a:cxn>
                    <a:cxn ang="0">
                      <a:pos x="32" y="2"/>
                    </a:cxn>
                    <a:cxn ang="0">
                      <a:pos x="22" y="0"/>
                    </a:cxn>
                    <a:cxn ang="0">
                      <a:pos x="14" y="2"/>
                    </a:cxn>
                    <a:cxn ang="0">
                      <a:pos x="6" y="6"/>
                    </a:cxn>
                    <a:cxn ang="0">
                      <a:pos x="2" y="14"/>
                    </a:cxn>
                    <a:cxn ang="0">
                      <a:pos x="0" y="22"/>
                    </a:cxn>
                    <a:cxn ang="0">
                      <a:pos x="2" y="32"/>
                    </a:cxn>
                    <a:cxn ang="0">
                      <a:pos x="6" y="38"/>
                    </a:cxn>
                    <a:cxn ang="0">
                      <a:pos x="14" y="44"/>
                    </a:cxn>
                    <a:cxn ang="0">
                      <a:pos x="22" y="46"/>
                    </a:cxn>
                  </a:cxnLst>
                  <a:rect l="txL" t="txT" r="txR" b="txB"/>
                  <a:pathLst>
                    <a:path w="44" h="46">
                      <a:moveTo>
                        <a:pt x="22" y="46"/>
                      </a:moveTo>
                      <a:lnTo>
                        <a:pt x="22" y="46"/>
                      </a:lnTo>
                      <a:lnTo>
                        <a:pt x="32" y="44"/>
                      </a:lnTo>
                      <a:lnTo>
                        <a:pt x="38" y="38"/>
                      </a:lnTo>
                      <a:lnTo>
                        <a:pt x="44" y="32"/>
                      </a:lnTo>
                      <a:lnTo>
                        <a:pt x="44" y="22"/>
                      </a:lnTo>
                      <a:lnTo>
                        <a:pt x="44" y="14"/>
                      </a:lnTo>
                      <a:lnTo>
                        <a:pt x="38" y="6"/>
                      </a:lnTo>
                      <a:lnTo>
                        <a:pt x="32" y="2"/>
                      </a:lnTo>
                      <a:lnTo>
                        <a:pt x="22" y="0"/>
                      </a:lnTo>
                      <a:lnTo>
                        <a:pt x="14" y="2"/>
                      </a:lnTo>
                      <a:lnTo>
                        <a:pt x="6" y="6"/>
                      </a:lnTo>
                      <a:lnTo>
                        <a:pt x="2" y="14"/>
                      </a:lnTo>
                      <a:lnTo>
                        <a:pt x="0" y="22"/>
                      </a:lnTo>
                      <a:lnTo>
                        <a:pt x="2" y="32"/>
                      </a:lnTo>
                      <a:lnTo>
                        <a:pt x="6" y="38"/>
                      </a:lnTo>
                      <a:lnTo>
                        <a:pt x="14" y="44"/>
                      </a:lnTo>
                      <a:lnTo>
                        <a:pt x="22" y="46"/>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16" name="组合 5224"/>
              <p:cNvGrpSpPr/>
              <p:nvPr/>
            </p:nvGrpSpPr>
            <p:grpSpPr>
              <a:xfrm>
                <a:off x="9850" y="4908"/>
                <a:ext cx="400" cy="1050"/>
                <a:chOff x="0" y="0"/>
                <a:chExt cx="254184" cy="666634"/>
              </a:xfrm>
            </p:grpSpPr>
            <p:sp>
              <p:nvSpPr>
                <p:cNvPr id="132" name="Freeform 102"/>
                <p:cNvSpPr/>
                <p:nvPr/>
              </p:nvSpPr>
              <p:spPr>
                <a:xfrm>
                  <a:off x="0" y="124694"/>
                  <a:ext cx="254184" cy="541940"/>
                </a:xfrm>
                <a:custGeom>
                  <a:avLst/>
                  <a:gdLst>
                    <a:gd name="txL" fmla="*/ 0 w 106"/>
                    <a:gd name="txT" fmla="*/ 0 h 226"/>
                    <a:gd name="txR" fmla="*/ 106 w 106"/>
                    <a:gd name="txB" fmla="*/ 226 h 226"/>
                  </a:gdLst>
                  <a:ahLst/>
                  <a:cxnLst>
                    <a:cxn ang="0">
                      <a:pos x="106" y="18"/>
                    </a:cxn>
                    <a:cxn ang="0">
                      <a:pos x="106" y="18"/>
                    </a:cxn>
                    <a:cxn ang="0">
                      <a:pos x="104" y="12"/>
                    </a:cxn>
                    <a:cxn ang="0">
                      <a:pos x="100" y="6"/>
                    </a:cxn>
                    <a:cxn ang="0">
                      <a:pos x="92" y="2"/>
                    </a:cxn>
                    <a:cxn ang="0">
                      <a:pos x="82" y="0"/>
                    </a:cxn>
                    <a:cxn ang="0">
                      <a:pos x="26" y="0"/>
                    </a:cxn>
                    <a:cxn ang="0">
                      <a:pos x="16" y="2"/>
                    </a:cxn>
                    <a:cxn ang="0">
                      <a:pos x="8" y="6"/>
                    </a:cxn>
                    <a:cxn ang="0">
                      <a:pos x="2" y="12"/>
                    </a:cxn>
                    <a:cxn ang="0">
                      <a:pos x="0" y="18"/>
                    </a:cxn>
                    <a:cxn ang="0">
                      <a:pos x="0" y="20"/>
                    </a:cxn>
                    <a:cxn ang="0">
                      <a:pos x="0" y="22"/>
                    </a:cxn>
                    <a:cxn ang="0">
                      <a:pos x="0" y="104"/>
                    </a:cxn>
                    <a:cxn ang="0">
                      <a:pos x="2" y="108"/>
                    </a:cxn>
                    <a:cxn ang="0">
                      <a:pos x="2" y="110"/>
                    </a:cxn>
                    <a:cxn ang="0">
                      <a:pos x="6" y="112"/>
                    </a:cxn>
                    <a:cxn ang="0">
                      <a:pos x="8" y="112"/>
                    </a:cxn>
                    <a:cxn ang="0">
                      <a:pos x="12" y="112"/>
                    </a:cxn>
                    <a:cxn ang="0">
                      <a:pos x="14" y="112"/>
                    </a:cxn>
                    <a:cxn ang="0">
                      <a:pos x="18" y="110"/>
                    </a:cxn>
                    <a:cxn ang="0">
                      <a:pos x="18" y="108"/>
                    </a:cxn>
                    <a:cxn ang="0">
                      <a:pos x="20" y="104"/>
                    </a:cxn>
                    <a:cxn ang="0">
                      <a:pos x="20" y="36"/>
                    </a:cxn>
                    <a:cxn ang="0">
                      <a:pos x="26" y="38"/>
                    </a:cxn>
                    <a:cxn ang="0">
                      <a:pos x="26" y="216"/>
                    </a:cxn>
                    <a:cxn ang="0">
                      <a:pos x="26" y="220"/>
                    </a:cxn>
                    <a:cxn ang="0">
                      <a:pos x="28" y="222"/>
                    </a:cxn>
                    <a:cxn ang="0">
                      <a:pos x="30" y="224"/>
                    </a:cxn>
                    <a:cxn ang="0">
                      <a:pos x="34" y="226"/>
                    </a:cxn>
                    <a:cxn ang="0">
                      <a:pos x="42" y="226"/>
                    </a:cxn>
                    <a:cxn ang="0">
                      <a:pos x="46" y="224"/>
                    </a:cxn>
                    <a:cxn ang="0">
                      <a:pos x="48" y="222"/>
                    </a:cxn>
                    <a:cxn ang="0">
                      <a:pos x="50" y="220"/>
                    </a:cxn>
                    <a:cxn ang="0">
                      <a:pos x="52" y="216"/>
                    </a:cxn>
                    <a:cxn ang="0">
                      <a:pos x="52" y="110"/>
                    </a:cxn>
                    <a:cxn ang="0">
                      <a:pos x="56" y="110"/>
                    </a:cxn>
                    <a:cxn ang="0">
                      <a:pos x="56" y="216"/>
                    </a:cxn>
                    <a:cxn ang="0">
                      <a:pos x="56" y="220"/>
                    </a:cxn>
                    <a:cxn ang="0">
                      <a:pos x="58" y="222"/>
                    </a:cxn>
                    <a:cxn ang="0">
                      <a:pos x="62" y="224"/>
                    </a:cxn>
                    <a:cxn ang="0">
                      <a:pos x="64" y="226"/>
                    </a:cxn>
                    <a:cxn ang="0">
                      <a:pos x="72" y="226"/>
                    </a:cxn>
                    <a:cxn ang="0">
                      <a:pos x="76" y="224"/>
                    </a:cxn>
                    <a:cxn ang="0">
                      <a:pos x="80" y="222"/>
                    </a:cxn>
                    <a:cxn ang="0">
                      <a:pos x="80" y="220"/>
                    </a:cxn>
                    <a:cxn ang="0">
                      <a:pos x="82" y="216"/>
                    </a:cxn>
                    <a:cxn ang="0">
                      <a:pos x="82" y="38"/>
                    </a:cxn>
                    <a:cxn ang="0">
                      <a:pos x="88" y="36"/>
                    </a:cxn>
                    <a:cxn ang="0">
                      <a:pos x="88" y="104"/>
                    </a:cxn>
                    <a:cxn ang="0">
                      <a:pos x="88" y="108"/>
                    </a:cxn>
                    <a:cxn ang="0">
                      <a:pos x="90" y="110"/>
                    </a:cxn>
                    <a:cxn ang="0">
                      <a:pos x="92" y="112"/>
                    </a:cxn>
                    <a:cxn ang="0">
                      <a:pos x="94" y="112"/>
                    </a:cxn>
                    <a:cxn ang="0">
                      <a:pos x="98" y="112"/>
                    </a:cxn>
                    <a:cxn ang="0">
                      <a:pos x="102" y="112"/>
                    </a:cxn>
                    <a:cxn ang="0">
                      <a:pos x="104" y="110"/>
                    </a:cxn>
                    <a:cxn ang="0">
                      <a:pos x="106" y="108"/>
                    </a:cxn>
                    <a:cxn ang="0">
                      <a:pos x="106" y="104"/>
                    </a:cxn>
                    <a:cxn ang="0">
                      <a:pos x="106" y="22"/>
                    </a:cxn>
                    <a:cxn ang="0">
                      <a:pos x="106" y="20"/>
                    </a:cxn>
                    <a:cxn ang="0">
                      <a:pos x="106" y="18"/>
                    </a:cxn>
                  </a:cxnLst>
                  <a:rect l="txL" t="txT" r="txR" b="txB"/>
                  <a:pathLst>
                    <a:path w="106" h="226">
                      <a:moveTo>
                        <a:pt x="106" y="18"/>
                      </a:moveTo>
                      <a:lnTo>
                        <a:pt x="106" y="18"/>
                      </a:lnTo>
                      <a:lnTo>
                        <a:pt x="104" y="12"/>
                      </a:lnTo>
                      <a:lnTo>
                        <a:pt x="100" y="6"/>
                      </a:lnTo>
                      <a:lnTo>
                        <a:pt x="92" y="2"/>
                      </a:lnTo>
                      <a:lnTo>
                        <a:pt x="82" y="0"/>
                      </a:lnTo>
                      <a:lnTo>
                        <a:pt x="26" y="0"/>
                      </a:lnTo>
                      <a:lnTo>
                        <a:pt x="16" y="2"/>
                      </a:lnTo>
                      <a:lnTo>
                        <a:pt x="8" y="6"/>
                      </a:lnTo>
                      <a:lnTo>
                        <a:pt x="2" y="12"/>
                      </a:lnTo>
                      <a:lnTo>
                        <a:pt x="0" y="18"/>
                      </a:lnTo>
                      <a:lnTo>
                        <a:pt x="0" y="20"/>
                      </a:lnTo>
                      <a:lnTo>
                        <a:pt x="0" y="22"/>
                      </a:lnTo>
                      <a:lnTo>
                        <a:pt x="0" y="104"/>
                      </a:lnTo>
                      <a:lnTo>
                        <a:pt x="2" y="108"/>
                      </a:lnTo>
                      <a:lnTo>
                        <a:pt x="2" y="110"/>
                      </a:lnTo>
                      <a:lnTo>
                        <a:pt x="6" y="112"/>
                      </a:lnTo>
                      <a:lnTo>
                        <a:pt x="8" y="112"/>
                      </a:lnTo>
                      <a:lnTo>
                        <a:pt x="12" y="112"/>
                      </a:lnTo>
                      <a:lnTo>
                        <a:pt x="14" y="112"/>
                      </a:lnTo>
                      <a:lnTo>
                        <a:pt x="18" y="110"/>
                      </a:lnTo>
                      <a:lnTo>
                        <a:pt x="18" y="108"/>
                      </a:lnTo>
                      <a:lnTo>
                        <a:pt x="20" y="104"/>
                      </a:lnTo>
                      <a:lnTo>
                        <a:pt x="20" y="36"/>
                      </a:lnTo>
                      <a:lnTo>
                        <a:pt x="26" y="38"/>
                      </a:lnTo>
                      <a:lnTo>
                        <a:pt x="26" y="216"/>
                      </a:lnTo>
                      <a:lnTo>
                        <a:pt x="26" y="220"/>
                      </a:lnTo>
                      <a:lnTo>
                        <a:pt x="28" y="222"/>
                      </a:lnTo>
                      <a:lnTo>
                        <a:pt x="30" y="224"/>
                      </a:lnTo>
                      <a:lnTo>
                        <a:pt x="34" y="226"/>
                      </a:lnTo>
                      <a:lnTo>
                        <a:pt x="42" y="226"/>
                      </a:lnTo>
                      <a:lnTo>
                        <a:pt x="46" y="224"/>
                      </a:lnTo>
                      <a:lnTo>
                        <a:pt x="48" y="222"/>
                      </a:lnTo>
                      <a:lnTo>
                        <a:pt x="50" y="220"/>
                      </a:lnTo>
                      <a:lnTo>
                        <a:pt x="52" y="216"/>
                      </a:lnTo>
                      <a:lnTo>
                        <a:pt x="52" y="110"/>
                      </a:lnTo>
                      <a:lnTo>
                        <a:pt x="56" y="110"/>
                      </a:lnTo>
                      <a:lnTo>
                        <a:pt x="56" y="216"/>
                      </a:lnTo>
                      <a:lnTo>
                        <a:pt x="56" y="220"/>
                      </a:lnTo>
                      <a:lnTo>
                        <a:pt x="58" y="222"/>
                      </a:lnTo>
                      <a:lnTo>
                        <a:pt x="62" y="224"/>
                      </a:lnTo>
                      <a:lnTo>
                        <a:pt x="64" y="226"/>
                      </a:lnTo>
                      <a:lnTo>
                        <a:pt x="72" y="226"/>
                      </a:lnTo>
                      <a:lnTo>
                        <a:pt x="76" y="224"/>
                      </a:lnTo>
                      <a:lnTo>
                        <a:pt x="80" y="222"/>
                      </a:lnTo>
                      <a:lnTo>
                        <a:pt x="80" y="220"/>
                      </a:lnTo>
                      <a:lnTo>
                        <a:pt x="82" y="216"/>
                      </a:lnTo>
                      <a:lnTo>
                        <a:pt x="82" y="38"/>
                      </a:lnTo>
                      <a:lnTo>
                        <a:pt x="88" y="36"/>
                      </a:lnTo>
                      <a:lnTo>
                        <a:pt x="88" y="104"/>
                      </a:lnTo>
                      <a:lnTo>
                        <a:pt x="88" y="108"/>
                      </a:lnTo>
                      <a:lnTo>
                        <a:pt x="90" y="110"/>
                      </a:lnTo>
                      <a:lnTo>
                        <a:pt x="92" y="112"/>
                      </a:lnTo>
                      <a:lnTo>
                        <a:pt x="94" y="112"/>
                      </a:lnTo>
                      <a:lnTo>
                        <a:pt x="98" y="112"/>
                      </a:lnTo>
                      <a:lnTo>
                        <a:pt x="102" y="112"/>
                      </a:lnTo>
                      <a:lnTo>
                        <a:pt x="104" y="110"/>
                      </a:lnTo>
                      <a:lnTo>
                        <a:pt x="106" y="108"/>
                      </a:lnTo>
                      <a:lnTo>
                        <a:pt x="106" y="104"/>
                      </a:lnTo>
                      <a:lnTo>
                        <a:pt x="106" y="22"/>
                      </a:lnTo>
                      <a:lnTo>
                        <a:pt x="106" y="20"/>
                      </a:lnTo>
                      <a:lnTo>
                        <a:pt x="106" y="18"/>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33" name="Freeform 103"/>
                <p:cNvSpPr/>
                <p:nvPr/>
              </p:nvSpPr>
              <p:spPr>
                <a:xfrm>
                  <a:off x="71939" y="0"/>
                  <a:ext cx="110306" cy="110306"/>
                </a:xfrm>
                <a:custGeom>
                  <a:avLst/>
                  <a:gdLst>
                    <a:gd name="txL" fmla="*/ 0 w 46"/>
                    <a:gd name="txT" fmla="*/ 0 h 46"/>
                    <a:gd name="txR" fmla="*/ 46 w 46"/>
                    <a:gd name="txB" fmla="*/ 46 h 46"/>
                  </a:gdLst>
                  <a:ahLst/>
                  <a:cxnLst>
                    <a:cxn ang="0">
                      <a:pos x="24" y="46"/>
                    </a:cxn>
                    <a:cxn ang="0">
                      <a:pos x="24" y="46"/>
                    </a:cxn>
                    <a:cxn ang="0">
                      <a:pos x="32" y="44"/>
                    </a:cxn>
                    <a:cxn ang="0">
                      <a:pos x="40" y="38"/>
                    </a:cxn>
                    <a:cxn ang="0">
                      <a:pos x="44" y="32"/>
                    </a:cxn>
                    <a:cxn ang="0">
                      <a:pos x="46" y="22"/>
                    </a:cxn>
                    <a:cxn ang="0">
                      <a:pos x="44" y="14"/>
                    </a:cxn>
                    <a:cxn ang="0">
                      <a:pos x="40" y="6"/>
                    </a:cxn>
                    <a:cxn ang="0">
                      <a:pos x="32" y="2"/>
                    </a:cxn>
                    <a:cxn ang="0">
                      <a:pos x="24" y="0"/>
                    </a:cxn>
                    <a:cxn ang="0">
                      <a:pos x="14" y="2"/>
                    </a:cxn>
                    <a:cxn ang="0">
                      <a:pos x="8" y="6"/>
                    </a:cxn>
                    <a:cxn ang="0">
                      <a:pos x="2" y="14"/>
                    </a:cxn>
                    <a:cxn ang="0">
                      <a:pos x="0" y="22"/>
                    </a:cxn>
                    <a:cxn ang="0">
                      <a:pos x="2" y="32"/>
                    </a:cxn>
                    <a:cxn ang="0">
                      <a:pos x="8" y="38"/>
                    </a:cxn>
                    <a:cxn ang="0">
                      <a:pos x="14" y="44"/>
                    </a:cxn>
                    <a:cxn ang="0">
                      <a:pos x="24" y="46"/>
                    </a:cxn>
                  </a:cxnLst>
                  <a:rect l="txL" t="txT" r="txR" b="txB"/>
                  <a:pathLst>
                    <a:path w="46" h="46">
                      <a:moveTo>
                        <a:pt x="24" y="46"/>
                      </a:moveTo>
                      <a:lnTo>
                        <a:pt x="24" y="46"/>
                      </a:lnTo>
                      <a:lnTo>
                        <a:pt x="32" y="44"/>
                      </a:lnTo>
                      <a:lnTo>
                        <a:pt x="40" y="38"/>
                      </a:lnTo>
                      <a:lnTo>
                        <a:pt x="44" y="32"/>
                      </a:lnTo>
                      <a:lnTo>
                        <a:pt x="46" y="22"/>
                      </a:lnTo>
                      <a:lnTo>
                        <a:pt x="44" y="14"/>
                      </a:lnTo>
                      <a:lnTo>
                        <a:pt x="40" y="6"/>
                      </a:lnTo>
                      <a:lnTo>
                        <a:pt x="32" y="2"/>
                      </a:lnTo>
                      <a:lnTo>
                        <a:pt x="24" y="0"/>
                      </a:lnTo>
                      <a:lnTo>
                        <a:pt x="14" y="2"/>
                      </a:lnTo>
                      <a:lnTo>
                        <a:pt x="8" y="6"/>
                      </a:lnTo>
                      <a:lnTo>
                        <a:pt x="2" y="14"/>
                      </a:lnTo>
                      <a:lnTo>
                        <a:pt x="0" y="22"/>
                      </a:lnTo>
                      <a:lnTo>
                        <a:pt x="2" y="32"/>
                      </a:lnTo>
                      <a:lnTo>
                        <a:pt x="8" y="38"/>
                      </a:lnTo>
                      <a:lnTo>
                        <a:pt x="14" y="44"/>
                      </a:lnTo>
                      <a:lnTo>
                        <a:pt x="24" y="46"/>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17" name="组合 5223"/>
              <p:cNvGrpSpPr/>
              <p:nvPr/>
            </p:nvGrpSpPr>
            <p:grpSpPr>
              <a:xfrm>
                <a:off x="10358" y="4908"/>
                <a:ext cx="400" cy="1050"/>
                <a:chOff x="0" y="0"/>
                <a:chExt cx="254184" cy="666634"/>
              </a:xfrm>
            </p:grpSpPr>
            <p:sp>
              <p:nvSpPr>
                <p:cNvPr id="130" name="Freeform 104"/>
                <p:cNvSpPr/>
                <p:nvPr/>
              </p:nvSpPr>
              <p:spPr>
                <a:xfrm>
                  <a:off x="0" y="124694"/>
                  <a:ext cx="254184" cy="541940"/>
                </a:xfrm>
                <a:custGeom>
                  <a:avLst/>
                  <a:gdLst>
                    <a:gd name="txL" fmla="*/ 0 w 106"/>
                    <a:gd name="txT" fmla="*/ 0 h 226"/>
                    <a:gd name="txR" fmla="*/ 106 w 106"/>
                    <a:gd name="txB" fmla="*/ 226 h 226"/>
                  </a:gdLst>
                  <a:ahLst/>
                  <a:cxnLst>
                    <a:cxn ang="0">
                      <a:pos x="106" y="18"/>
                    </a:cxn>
                    <a:cxn ang="0">
                      <a:pos x="106" y="18"/>
                    </a:cxn>
                    <a:cxn ang="0">
                      <a:pos x="104" y="12"/>
                    </a:cxn>
                    <a:cxn ang="0">
                      <a:pos x="98" y="6"/>
                    </a:cxn>
                    <a:cxn ang="0">
                      <a:pos x="90" y="2"/>
                    </a:cxn>
                    <a:cxn ang="0">
                      <a:pos x="80" y="0"/>
                    </a:cxn>
                    <a:cxn ang="0">
                      <a:pos x="24" y="0"/>
                    </a:cxn>
                    <a:cxn ang="0">
                      <a:pos x="14" y="2"/>
                    </a:cxn>
                    <a:cxn ang="0">
                      <a:pos x="6" y="6"/>
                    </a:cxn>
                    <a:cxn ang="0">
                      <a:pos x="2" y="12"/>
                    </a:cxn>
                    <a:cxn ang="0">
                      <a:pos x="0" y="18"/>
                    </a:cxn>
                    <a:cxn ang="0">
                      <a:pos x="0" y="20"/>
                    </a:cxn>
                    <a:cxn ang="0">
                      <a:pos x="0" y="22"/>
                    </a:cxn>
                    <a:cxn ang="0">
                      <a:pos x="0" y="104"/>
                    </a:cxn>
                    <a:cxn ang="0">
                      <a:pos x="2" y="110"/>
                    </a:cxn>
                    <a:cxn ang="0">
                      <a:pos x="4" y="112"/>
                    </a:cxn>
                    <a:cxn ang="0">
                      <a:pos x="8" y="112"/>
                    </a:cxn>
                    <a:cxn ang="0">
                      <a:pos x="10" y="112"/>
                    </a:cxn>
                    <a:cxn ang="0">
                      <a:pos x="14" y="112"/>
                    </a:cxn>
                    <a:cxn ang="0">
                      <a:pos x="16" y="110"/>
                    </a:cxn>
                    <a:cxn ang="0">
                      <a:pos x="18" y="108"/>
                    </a:cxn>
                    <a:cxn ang="0">
                      <a:pos x="18" y="104"/>
                    </a:cxn>
                    <a:cxn ang="0">
                      <a:pos x="18" y="36"/>
                    </a:cxn>
                    <a:cxn ang="0">
                      <a:pos x="24" y="38"/>
                    </a:cxn>
                    <a:cxn ang="0">
                      <a:pos x="24" y="216"/>
                    </a:cxn>
                    <a:cxn ang="0">
                      <a:pos x="24" y="220"/>
                    </a:cxn>
                    <a:cxn ang="0">
                      <a:pos x="26" y="222"/>
                    </a:cxn>
                    <a:cxn ang="0">
                      <a:pos x="30" y="224"/>
                    </a:cxn>
                    <a:cxn ang="0">
                      <a:pos x="32" y="226"/>
                    </a:cxn>
                    <a:cxn ang="0">
                      <a:pos x="42" y="226"/>
                    </a:cxn>
                    <a:cxn ang="0">
                      <a:pos x="44" y="224"/>
                    </a:cxn>
                    <a:cxn ang="0">
                      <a:pos x="48" y="222"/>
                    </a:cxn>
                    <a:cxn ang="0">
                      <a:pos x="50" y="220"/>
                    </a:cxn>
                    <a:cxn ang="0">
                      <a:pos x="50" y="216"/>
                    </a:cxn>
                    <a:cxn ang="0">
                      <a:pos x="50" y="110"/>
                    </a:cxn>
                    <a:cxn ang="0">
                      <a:pos x="54" y="110"/>
                    </a:cxn>
                    <a:cxn ang="0">
                      <a:pos x="54" y="216"/>
                    </a:cxn>
                    <a:cxn ang="0">
                      <a:pos x="56" y="220"/>
                    </a:cxn>
                    <a:cxn ang="0">
                      <a:pos x="58" y="222"/>
                    </a:cxn>
                    <a:cxn ang="0">
                      <a:pos x="60" y="224"/>
                    </a:cxn>
                    <a:cxn ang="0">
                      <a:pos x="64" y="226"/>
                    </a:cxn>
                    <a:cxn ang="0">
                      <a:pos x="72" y="226"/>
                    </a:cxn>
                    <a:cxn ang="0">
                      <a:pos x="76" y="224"/>
                    </a:cxn>
                    <a:cxn ang="0">
                      <a:pos x="78" y="222"/>
                    </a:cxn>
                    <a:cxn ang="0">
                      <a:pos x="80" y="220"/>
                    </a:cxn>
                    <a:cxn ang="0">
                      <a:pos x="80" y="216"/>
                    </a:cxn>
                    <a:cxn ang="0">
                      <a:pos x="80" y="38"/>
                    </a:cxn>
                    <a:cxn ang="0">
                      <a:pos x="86" y="36"/>
                    </a:cxn>
                    <a:cxn ang="0">
                      <a:pos x="86" y="104"/>
                    </a:cxn>
                    <a:cxn ang="0">
                      <a:pos x="86" y="108"/>
                    </a:cxn>
                    <a:cxn ang="0">
                      <a:pos x="88" y="110"/>
                    </a:cxn>
                    <a:cxn ang="0">
                      <a:pos x="92" y="112"/>
                    </a:cxn>
                    <a:cxn ang="0">
                      <a:pos x="94" y="112"/>
                    </a:cxn>
                    <a:cxn ang="0">
                      <a:pos x="98" y="112"/>
                    </a:cxn>
                    <a:cxn ang="0">
                      <a:pos x="100" y="112"/>
                    </a:cxn>
                    <a:cxn ang="0">
                      <a:pos x="104" y="110"/>
                    </a:cxn>
                    <a:cxn ang="0">
                      <a:pos x="104" y="108"/>
                    </a:cxn>
                    <a:cxn ang="0">
                      <a:pos x="106" y="104"/>
                    </a:cxn>
                    <a:cxn ang="0">
                      <a:pos x="106" y="22"/>
                    </a:cxn>
                    <a:cxn ang="0">
                      <a:pos x="106" y="20"/>
                    </a:cxn>
                    <a:cxn ang="0">
                      <a:pos x="106" y="18"/>
                    </a:cxn>
                  </a:cxnLst>
                  <a:rect l="txL" t="txT" r="txR" b="txB"/>
                  <a:pathLst>
                    <a:path w="106" h="226">
                      <a:moveTo>
                        <a:pt x="106" y="18"/>
                      </a:moveTo>
                      <a:lnTo>
                        <a:pt x="106" y="18"/>
                      </a:lnTo>
                      <a:lnTo>
                        <a:pt x="104" y="12"/>
                      </a:lnTo>
                      <a:lnTo>
                        <a:pt x="98" y="6"/>
                      </a:lnTo>
                      <a:lnTo>
                        <a:pt x="90" y="2"/>
                      </a:lnTo>
                      <a:lnTo>
                        <a:pt x="80" y="0"/>
                      </a:lnTo>
                      <a:lnTo>
                        <a:pt x="24" y="0"/>
                      </a:lnTo>
                      <a:lnTo>
                        <a:pt x="14" y="2"/>
                      </a:lnTo>
                      <a:lnTo>
                        <a:pt x="6" y="6"/>
                      </a:lnTo>
                      <a:lnTo>
                        <a:pt x="2" y="12"/>
                      </a:lnTo>
                      <a:lnTo>
                        <a:pt x="0" y="18"/>
                      </a:lnTo>
                      <a:lnTo>
                        <a:pt x="0" y="20"/>
                      </a:lnTo>
                      <a:lnTo>
                        <a:pt x="0" y="22"/>
                      </a:lnTo>
                      <a:lnTo>
                        <a:pt x="0" y="104"/>
                      </a:lnTo>
                      <a:lnTo>
                        <a:pt x="2" y="110"/>
                      </a:lnTo>
                      <a:lnTo>
                        <a:pt x="4" y="112"/>
                      </a:lnTo>
                      <a:lnTo>
                        <a:pt x="8" y="112"/>
                      </a:lnTo>
                      <a:lnTo>
                        <a:pt x="10" y="112"/>
                      </a:lnTo>
                      <a:lnTo>
                        <a:pt x="14" y="112"/>
                      </a:lnTo>
                      <a:lnTo>
                        <a:pt x="16" y="110"/>
                      </a:lnTo>
                      <a:lnTo>
                        <a:pt x="18" y="108"/>
                      </a:lnTo>
                      <a:lnTo>
                        <a:pt x="18" y="104"/>
                      </a:lnTo>
                      <a:lnTo>
                        <a:pt x="18" y="36"/>
                      </a:lnTo>
                      <a:lnTo>
                        <a:pt x="24" y="38"/>
                      </a:lnTo>
                      <a:lnTo>
                        <a:pt x="24" y="216"/>
                      </a:lnTo>
                      <a:lnTo>
                        <a:pt x="24" y="220"/>
                      </a:lnTo>
                      <a:lnTo>
                        <a:pt x="26" y="222"/>
                      </a:lnTo>
                      <a:lnTo>
                        <a:pt x="30" y="224"/>
                      </a:lnTo>
                      <a:lnTo>
                        <a:pt x="32" y="226"/>
                      </a:lnTo>
                      <a:lnTo>
                        <a:pt x="42" y="226"/>
                      </a:lnTo>
                      <a:lnTo>
                        <a:pt x="44" y="224"/>
                      </a:lnTo>
                      <a:lnTo>
                        <a:pt x="48" y="222"/>
                      </a:lnTo>
                      <a:lnTo>
                        <a:pt x="50" y="220"/>
                      </a:lnTo>
                      <a:lnTo>
                        <a:pt x="50" y="216"/>
                      </a:lnTo>
                      <a:lnTo>
                        <a:pt x="50" y="110"/>
                      </a:lnTo>
                      <a:lnTo>
                        <a:pt x="54" y="110"/>
                      </a:lnTo>
                      <a:lnTo>
                        <a:pt x="54" y="216"/>
                      </a:lnTo>
                      <a:lnTo>
                        <a:pt x="56" y="220"/>
                      </a:lnTo>
                      <a:lnTo>
                        <a:pt x="58" y="222"/>
                      </a:lnTo>
                      <a:lnTo>
                        <a:pt x="60" y="224"/>
                      </a:lnTo>
                      <a:lnTo>
                        <a:pt x="64" y="226"/>
                      </a:lnTo>
                      <a:lnTo>
                        <a:pt x="72" y="226"/>
                      </a:lnTo>
                      <a:lnTo>
                        <a:pt x="76" y="224"/>
                      </a:lnTo>
                      <a:lnTo>
                        <a:pt x="78" y="222"/>
                      </a:lnTo>
                      <a:lnTo>
                        <a:pt x="80" y="220"/>
                      </a:lnTo>
                      <a:lnTo>
                        <a:pt x="80" y="216"/>
                      </a:lnTo>
                      <a:lnTo>
                        <a:pt x="80" y="38"/>
                      </a:lnTo>
                      <a:lnTo>
                        <a:pt x="86" y="36"/>
                      </a:lnTo>
                      <a:lnTo>
                        <a:pt x="86" y="104"/>
                      </a:lnTo>
                      <a:lnTo>
                        <a:pt x="86" y="108"/>
                      </a:lnTo>
                      <a:lnTo>
                        <a:pt x="88" y="110"/>
                      </a:lnTo>
                      <a:lnTo>
                        <a:pt x="92" y="112"/>
                      </a:lnTo>
                      <a:lnTo>
                        <a:pt x="94" y="112"/>
                      </a:lnTo>
                      <a:lnTo>
                        <a:pt x="98" y="112"/>
                      </a:lnTo>
                      <a:lnTo>
                        <a:pt x="100" y="112"/>
                      </a:lnTo>
                      <a:lnTo>
                        <a:pt x="104" y="110"/>
                      </a:lnTo>
                      <a:lnTo>
                        <a:pt x="104" y="108"/>
                      </a:lnTo>
                      <a:lnTo>
                        <a:pt x="106" y="104"/>
                      </a:lnTo>
                      <a:lnTo>
                        <a:pt x="106" y="22"/>
                      </a:lnTo>
                      <a:lnTo>
                        <a:pt x="106" y="20"/>
                      </a:lnTo>
                      <a:lnTo>
                        <a:pt x="106" y="18"/>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31" name="Freeform 105"/>
                <p:cNvSpPr/>
                <p:nvPr/>
              </p:nvSpPr>
              <p:spPr>
                <a:xfrm>
                  <a:off x="71939" y="0"/>
                  <a:ext cx="110306" cy="110306"/>
                </a:xfrm>
                <a:custGeom>
                  <a:avLst/>
                  <a:gdLst>
                    <a:gd name="txL" fmla="*/ 0 w 46"/>
                    <a:gd name="txT" fmla="*/ 0 h 46"/>
                    <a:gd name="txR" fmla="*/ 46 w 46"/>
                    <a:gd name="txB" fmla="*/ 46 h 46"/>
                  </a:gdLst>
                  <a:ahLst/>
                  <a:cxnLst>
                    <a:cxn ang="0">
                      <a:pos x="22" y="46"/>
                    </a:cxn>
                    <a:cxn ang="0">
                      <a:pos x="22" y="46"/>
                    </a:cxn>
                    <a:cxn ang="0">
                      <a:pos x="32" y="44"/>
                    </a:cxn>
                    <a:cxn ang="0">
                      <a:pos x="38" y="38"/>
                    </a:cxn>
                    <a:cxn ang="0">
                      <a:pos x="44" y="32"/>
                    </a:cxn>
                    <a:cxn ang="0">
                      <a:pos x="46" y="22"/>
                    </a:cxn>
                    <a:cxn ang="0">
                      <a:pos x="44" y="14"/>
                    </a:cxn>
                    <a:cxn ang="0">
                      <a:pos x="38" y="6"/>
                    </a:cxn>
                    <a:cxn ang="0">
                      <a:pos x="32" y="2"/>
                    </a:cxn>
                    <a:cxn ang="0">
                      <a:pos x="22" y="0"/>
                    </a:cxn>
                    <a:cxn ang="0">
                      <a:pos x="14" y="2"/>
                    </a:cxn>
                    <a:cxn ang="0">
                      <a:pos x="6" y="6"/>
                    </a:cxn>
                    <a:cxn ang="0">
                      <a:pos x="2" y="14"/>
                    </a:cxn>
                    <a:cxn ang="0">
                      <a:pos x="0" y="22"/>
                    </a:cxn>
                    <a:cxn ang="0">
                      <a:pos x="2" y="32"/>
                    </a:cxn>
                    <a:cxn ang="0">
                      <a:pos x="6" y="38"/>
                    </a:cxn>
                    <a:cxn ang="0">
                      <a:pos x="14" y="44"/>
                    </a:cxn>
                    <a:cxn ang="0">
                      <a:pos x="22" y="46"/>
                    </a:cxn>
                  </a:cxnLst>
                  <a:rect l="txL" t="txT" r="txR" b="txB"/>
                  <a:pathLst>
                    <a:path w="46" h="46">
                      <a:moveTo>
                        <a:pt x="22" y="46"/>
                      </a:moveTo>
                      <a:lnTo>
                        <a:pt x="22" y="46"/>
                      </a:lnTo>
                      <a:lnTo>
                        <a:pt x="32" y="44"/>
                      </a:lnTo>
                      <a:lnTo>
                        <a:pt x="38" y="38"/>
                      </a:lnTo>
                      <a:lnTo>
                        <a:pt x="44" y="32"/>
                      </a:lnTo>
                      <a:lnTo>
                        <a:pt x="46" y="22"/>
                      </a:lnTo>
                      <a:lnTo>
                        <a:pt x="44" y="14"/>
                      </a:lnTo>
                      <a:lnTo>
                        <a:pt x="38" y="6"/>
                      </a:lnTo>
                      <a:lnTo>
                        <a:pt x="32" y="2"/>
                      </a:lnTo>
                      <a:lnTo>
                        <a:pt x="22" y="0"/>
                      </a:lnTo>
                      <a:lnTo>
                        <a:pt x="14" y="2"/>
                      </a:lnTo>
                      <a:lnTo>
                        <a:pt x="6" y="6"/>
                      </a:lnTo>
                      <a:lnTo>
                        <a:pt x="2" y="14"/>
                      </a:lnTo>
                      <a:lnTo>
                        <a:pt x="0" y="22"/>
                      </a:lnTo>
                      <a:lnTo>
                        <a:pt x="2" y="32"/>
                      </a:lnTo>
                      <a:lnTo>
                        <a:pt x="6" y="38"/>
                      </a:lnTo>
                      <a:lnTo>
                        <a:pt x="14" y="44"/>
                      </a:lnTo>
                      <a:lnTo>
                        <a:pt x="22" y="46"/>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18" name="组合 5222"/>
              <p:cNvGrpSpPr/>
              <p:nvPr/>
            </p:nvGrpSpPr>
            <p:grpSpPr>
              <a:xfrm>
                <a:off x="10855" y="4908"/>
                <a:ext cx="400" cy="1050"/>
                <a:chOff x="0" y="0"/>
                <a:chExt cx="254184" cy="666634"/>
              </a:xfrm>
            </p:grpSpPr>
            <p:sp>
              <p:nvSpPr>
                <p:cNvPr id="128" name="Freeform 106"/>
                <p:cNvSpPr/>
                <p:nvPr/>
              </p:nvSpPr>
              <p:spPr>
                <a:xfrm>
                  <a:off x="0" y="124694"/>
                  <a:ext cx="254184" cy="541940"/>
                </a:xfrm>
                <a:custGeom>
                  <a:avLst/>
                  <a:gdLst>
                    <a:gd name="txL" fmla="*/ 0 w 106"/>
                    <a:gd name="txT" fmla="*/ 0 h 226"/>
                    <a:gd name="txR" fmla="*/ 106 w 106"/>
                    <a:gd name="txB" fmla="*/ 226 h 226"/>
                  </a:gdLst>
                  <a:ahLst/>
                  <a:cxnLst>
                    <a:cxn ang="0">
                      <a:pos x="106" y="18"/>
                    </a:cxn>
                    <a:cxn ang="0">
                      <a:pos x="106" y="18"/>
                    </a:cxn>
                    <a:cxn ang="0">
                      <a:pos x="104" y="12"/>
                    </a:cxn>
                    <a:cxn ang="0">
                      <a:pos x="100" y="6"/>
                    </a:cxn>
                    <a:cxn ang="0">
                      <a:pos x="92" y="2"/>
                    </a:cxn>
                    <a:cxn ang="0">
                      <a:pos x="82" y="0"/>
                    </a:cxn>
                    <a:cxn ang="0">
                      <a:pos x="26" y="0"/>
                    </a:cxn>
                    <a:cxn ang="0">
                      <a:pos x="16" y="2"/>
                    </a:cxn>
                    <a:cxn ang="0">
                      <a:pos x="8" y="6"/>
                    </a:cxn>
                    <a:cxn ang="0">
                      <a:pos x="2" y="12"/>
                    </a:cxn>
                    <a:cxn ang="0">
                      <a:pos x="0" y="18"/>
                    </a:cxn>
                    <a:cxn ang="0">
                      <a:pos x="0" y="20"/>
                    </a:cxn>
                    <a:cxn ang="0">
                      <a:pos x="0" y="22"/>
                    </a:cxn>
                    <a:cxn ang="0">
                      <a:pos x="0" y="104"/>
                    </a:cxn>
                    <a:cxn ang="0">
                      <a:pos x="2" y="110"/>
                    </a:cxn>
                    <a:cxn ang="0">
                      <a:pos x="6" y="112"/>
                    </a:cxn>
                    <a:cxn ang="0">
                      <a:pos x="8" y="112"/>
                    </a:cxn>
                    <a:cxn ang="0">
                      <a:pos x="12" y="112"/>
                    </a:cxn>
                    <a:cxn ang="0">
                      <a:pos x="14" y="112"/>
                    </a:cxn>
                    <a:cxn ang="0">
                      <a:pos x="18" y="110"/>
                    </a:cxn>
                    <a:cxn ang="0">
                      <a:pos x="20" y="108"/>
                    </a:cxn>
                    <a:cxn ang="0">
                      <a:pos x="20" y="104"/>
                    </a:cxn>
                    <a:cxn ang="0">
                      <a:pos x="20" y="36"/>
                    </a:cxn>
                    <a:cxn ang="0">
                      <a:pos x="26" y="38"/>
                    </a:cxn>
                    <a:cxn ang="0">
                      <a:pos x="26" y="216"/>
                    </a:cxn>
                    <a:cxn ang="0">
                      <a:pos x="26" y="220"/>
                    </a:cxn>
                    <a:cxn ang="0">
                      <a:pos x="28" y="222"/>
                    </a:cxn>
                    <a:cxn ang="0">
                      <a:pos x="30" y="224"/>
                    </a:cxn>
                    <a:cxn ang="0">
                      <a:pos x="34" y="226"/>
                    </a:cxn>
                    <a:cxn ang="0">
                      <a:pos x="42" y="226"/>
                    </a:cxn>
                    <a:cxn ang="0">
                      <a:pos x="46" y="224"/>
                    </a:cxn>
                    <a:cxn ang="0">
                      <a:pos x="48" y="222"/>
                    </a:cxn>
                    <a:cxn ang="0">
                      <a:pos x="50" y="220"/>
                    </a:cxn>
                    <a:cxn ang="0">
                      <a:pos x="52" y="216"/>
                    </a:cxn>
                    <a:cxn ang="0">
                      <a:pos x="52" y="110"/>
                    </a:cxn>
                    <a:cxn ang="0">
                      <a:pos x="56" y="110"/>
                    </a:cxn>
                    <a:cxn ang="0">
                      <a:pos x="56" y="216"/>
                    </a:cxn>
                    <a:cxn ang="0">
                      <a:pos x="56" y="220"/>
                    </a:cxn>
                    <a:cxn ang="0">
                      <a:pos x="58" y="222"/>
                    </a:cxn>
                    <a:cxn ang="0">
                      <a:pos x="62" y="224"/>
                    </a:cxn>
                    <a:cxn ang="0">
                      <a:pos x="64" y="226"/>
                    </a:cxn>
                    <a:cxn ang="0">
                      <a:pos x="74" y="226"/>
                    </a:cxn>
                    <a:cxn ang="0">
                      <a:pos x="76" y="224"/>
                    </a:cxn>
                    <a:cxn ang="0">
                      <a:pos x="80" y="222"/>
                    </a:cxn>
                    <a:cxn ang="0">
                      <a:pos x="82" y="220"/>
                    </a:cxn>
                    <a:cxn ang="0">
                      <a:pos x="82" y="216"/>
                    </a:cxn>
                    <a:cxn ang="0">
                      <a:pos x="82" y="38"/>
                    </a:cxn>
                    <a:cxn ang="0">
                      <a:pos x="88" y="36"/>
                    </a:cxn>
                    <a:cxn ang="0">
                      <a:pos x="88" y="104"/>
                    </a:cxn>
                    <a:cxn ang="0">
                      <a:pos x="88" y="108"/>
                    </a:cxn>
                    <a:cxn ang="0">
                      <a:pos x="90" y="110"/>
                    </a:cxn>
                    <a:cxn ang="0">
                      <a:pos x="92" y="112"/>
                    </a:cxn>
                    <a:cxn ang="0">
                      <a:pos x="96" y="112"/>
                    </a:cxn>
                    <a:cxn ang="0">
                      <a:pos x="98" y="112"/>
                    </a:cxn>
                    <a:cxn ang="0">
                      <a:pos x="102" y="112"/>
                    </a:cxn>
                    <a:cxn ang="0">
                      <a:pos x="104" y="110"/>
                    </a:cxn>
                    <a:cxn ang="0">
                      <a:pos x="106" y="104"/>
                    </a:cxn>
                    <a:cxn ang="0">
                      <a:pos x="106" y="22"/>
                    </a:cxn>
                    <a:cxn ang="0">
                      <a:pos x="106" y="20"/>
                    </a:cxn>
                    <a:cxn ang="0">
                      <a:pos x="106" y="18"/>
                    </a:cxn>
                  </a:cxnLst>
                  <a:rect l="txL" t="txT" r="txR" b="txB"/>
                  <a:pathLst>
                    <a:path w="106" h="226">
                      <a:moveTo>
                        <a:pt x="106" y="18"/>
                      </a:moveTo>
                      <a:lnTo>
                        <a:pt x="106" y="18"/>
                      </a:lnTo>
                      <a:lnTo>
                        <a:pt x="104" y="12"/>
                      </a:lnTo>
                      <a:lnTo>
                        <a:pt x="100" y="6"/>
                      </a:lnTo>
                      <a:lnTo>
                        <a:pt x="92" y="2"/>
                      </a:lnTo>
                      <a:lnTo>
                        <a:pt x="82" y="0"/>
                      </a:lnTo>
                      <a:lnTo>
                        <a:pt x="26" y="0"/>
                      </a:lnTo>
                      <a:lnTo>
                        <a:pt x="16" y="2"/>
                      </a:lnTo>
                      <a:lnTo>
                        <a:pt x="8" y="6"/>
                      </a:lnTo>
                      <a:lnTo>
                        <a:pt x="2" y="12"/>
                      </a:lnTo>
                      <a:lnTo>
                        <a:pt x="0" y="18"/>
                      </a:lnTo>
                      <a:lnTo>
                        <a:pt x="0" y="20"/>
                      </a:lnTo>
                      <a:lnTo>
                        <a:pt x="0" y="22"/>
                      </a:lnTo>
                      <a:lnTo>
                        <a:pt x="0" y="104"/>
                      </a:lnTo>
                      <a:lnTo>
                        <a:pt x="2" y="110"/>
                      </a:lnTo>
                      <a:lnTo>
                        <a:pt x="6" y="112"/>
                      </a:lnTo>
                      <a:lnTo>
                        <a:pt x="8" y="112"/>
                      </a:lnTo>
                      <a:lnTo>
                        <a:pt x="12" y="112"/>
                      </a:lnTo>
                      <a:lnTo>
                        <a:pt x="14" y="112"/>
                      </a:lnTo>
                      <a:lnTo>
                        <a:pt x="18" y="110"/>
                      </a:lnTo>
                      <a:lnTo>
                        <a:pt x="20" y="108"/>
                      </a:lnTo>
                      <a:lnTo>
                        <a:pt x="20" y="104"/>
                      </a:lnTo>
                      <a:lnTo>
                        <a:pt x="20" y="36"/>
                      </a:lnTo>
                      <a:lnTo>
                        <a:pt x="26" y="38"/>
                      </a:lnTo>
                      <a:lnTo>
                        <a:pt x="26" y="216"/>
                      </a:lnTo>
                      <a:lnTo>
                        <a:pt x="26" y="220"/>
                      </a:lnTo>
                      <a:lnTo>
                        <a:pt x="28" y="222"/>
                      </a:lnTo>
                      <a:lnTo>
                        <a:pt x="30" y="224"/>
                      </a:lnTo>
                      <a:lnTo>
                        <a:pt x="34" y="226"/>
                      </a:lnTo>
                      <a:lnTo>
                        <a:pt x="42" y="226"/>
                      </a:lnTo>
                      <a:lnTo>
                        <a:pt x="46" y="224"/>
                      </a:lnTo>
                      <a:lnTo>
                        <a:pt x="48" y="222"/>
                      </a:lnTo>
                      <a:lnTo>
                        <a:pt x="50" y="220"/>
                      </a:lnTo>
                      <a:lnTo>
                        <a:pt x="52" y="216"/>
                      </a:lnTo>
                      <a:lnTo>
                        <a:pt x="52" y="110"/>
                      </a:lnTo>
                      <a:lnTo>
                        <a:pt x="56" y="110"/>
                      </a:lnTo>
                      <a:lnTo>
                        <a:pt x="56" y="216"/>
                      </a:lnTo>
                      <a:lnTo>
                        <a:pt x="56" y="220"/>
                      </a:lnTo>
                      <a:lnTo>
                        <a:pt x="58" y="222"/>
                      </a:lnTo>
                      <a:lnTo>
                        <a:pt x="62" y="224"/>
                      </a:lnTo>
                      <a:lnTo>
                        <a:pt x="64" y="226"/>
                      </a:lnTo>
                      <a:lnTo>
                        <a:pt x="74" y="226"/>
                      </a:lnTo>
                      <a:lnTo>
                        <a:pt x="76" y="224"/>
                      </a:lnTo>
                      <a:lnTo>
                        <a:pt x="80" y="222"/>
                      </a:lnTo>
                      <a:lnTo>
                        <a:pt x="82" y="220"/>
                      </a:lnTo>
                      <a:lnTo>
                        <a:pt x="82" y="216"/>
                      </a:lnTo>
                      <a:lnTo>
                        <a:pt x="82" y="38"/>
                      </a:lnTo>
                      <a:lnTo>
                        <a:pt x="88" y="36"/>
                      </a:lnTo>
                      <a:lnTo>
                        <a:pt x="88" y="104"/>
                      </a:lnTo>
                      <a:lnTo>
                        <a:pt x="88" y="108"/>
                      </a:lnTo>
                      <a:lnTo>
                        <a:pt x="90" y="110"/>
                      </a:lnTo>
                      <a:lnTo>
                        <a:pt x="92" y="112"/>
                      </a:lnTo>
                      <a:lnTo>
                        <a:pt x="96" y="112"/>
                      </a:lnTo>
                      <a:lnTo>
                        <a:pt x="98" y="112"/>
                      </a:lnTo>
                      <a:lnTo>
                        <a:pt x="102" y="112"/>
                      </a:lnTo>
                      <a:lnTo>
                        <a:pt x="104" y="110"/>
                      </a:lnTo>
                      <a:lnTo>
                        <a:pt x="106" y="104"/>
                      </a:lnTo>
                      <a:lnTo>
                        <a:pt x="106" y="22"/>
                      </a:lnTo>
                      <a:lnTo>
                        <a:pt x="106" y="20"/>
                      </a:lnTo>
                      <a:lnTo>
                        <a:pt x="106" y="18"/>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29" name="Freeform 107"/>
                <p:cNvSpPr/>
                <p:nvPr/>
              </p:nvSpPr>
              <p:spPr>
                <a:xfrm>
                  <a:off x="71939" y="0"/>
                  <a:ext cx="110306" cy="110306"/>
                </a:xfrm>
                <a:custGeom>
                  <a:avLst/>
                  <a:gdLst>
                    <a:gd name="txL" fmla="*/ 0 w 46"/>
                    <a:gd name="txT" fmla="*/ 0 h 46"/>
                    <a:gd name="txR" fmla="*/ 46 w 46"/>
                    <a:gd name="txB" fmla="*/ 46 h 46"/>
                  </a:gdLst>
                  <a:ahLst/>
                  <a:cxnLst>
                    <a:cxn ang="0">
                      <a:pos x="24" y="46"/>
                    </a:cxn>
                    <a:cxn ang="0">
                      <a:pos x="24" y="46"/>
                    </a:cxn>
                    <a:cxn ang="0">
                      <a:pos x="32" y="44"/>
                    </a:cxn>
                    <a:cxn ang="0">
                      <a:pos x="40" y="38"/>
                    </a:cxn>
                    <a:cxn ang="0">
                      <a:pos x="44" y="32"/>
                    </a:cxn>
                    <a:cxn ang="0">
                      <a:pos x="46" y="22"/>
                    </a:cxn>
                    <a:cxn ang="0">
                      <a:pos x="44" y="14"/>
                    </a:cxn>
                    <a:cxn ang="0">
                      <a:pos x="40" y="6"/>
                    </a:cxn>
                    <a:cxn ang="0">
                      <a:pos x="32" y="2"/>
                    </a:cxn>
                    <a:cxn ang="0">
                      <a:pos x="24" y="0"/>
                    </a:cxn>
                    <a:cxn ang="0">
                      <a:pos x="14" y="2"/>
                    </a:cxn>
                    <a:cxn ang="0">
                      <a:pos x="8" y="6"/>
                    </a:cxn>
                    <a:cxn ang="0">
                      <a:pos x="2" y="14"/>
                    </a:cxn>
                    <a:cxn ang="0">
                      <a:pos x="0" y="22"/>
                    </a:cxn>
                    <a:cxn ang="0">
                      <a:pos x="2" y="32"/>
                    </a:cxn>
                    <a:cxn ang="0">
                      <a:pos x="8" y="38"/>
                    </a:cxn>
                    <a:cxn ang="0">
                      <a:pos x="14" y="44"/>
                    </a:cxn>
                    <a:cxn ang="0">
                      <a:pos x="24" y="46"/>
                    </a:cxn>
                  </a:cxnLst>
                  <a:rect l="txL" t="txT" r="txR" b="txB"/>
                  <a:pathLst>
                    <a:path w="46" h="46">
                      <a:moveTo>
                        <a:pt x="24" y="46"/>
                      </a:moveTo>
                      <a:lnTo>
                        <a:pt x="24" y="46"/>
                      </a:lnTo>
                      <a:lnTo>
                        <a:pt x="32" y="44"/>
                      </a:lnTo>
                      <a:lnTo>
                        <a:pt x="40" y="38"/>
                      </a:lnTo>
                      <a:lnTo>
                        <a:pt x="44" y="32"/>
                      </a:lnTo>
                      <a:lnTo>
                        <a:pt x="46" y="22"/>
                      </a:lnTo>
                      <a:lnTo>
                        <a:pt x="44" y="14"/>
                      </a:lnTo>
                      <a:lnTo>
                        <a:pt x="40" y="6"/>
                      </a:lnTo>
                      <a:lnTo>
                        <a:pt x="32" y="2"/>
                      </a:lnTo>
                      <a:lnTo>
                        <a:pt x="24" y="0"/>
                      </a:lnTo>
                      <a:lnTo>
                        <a:pt x="14" y="2"/>
                      </a:lnTo>
                      <a:lnTo>
                        <a:pt x="8" y="6"/>
                      </a:lnTo>
                      <a:lnTo>
                        <a:pt x="2" y="14"/>
                      </a:lnTo>
                      <a:lnTo>
                        <a:pt x="0" y="22"/>
                      </a:lnTo>
                      <a:lnTo>
                        <a:pt x="2" y="32"/>
                      </a:lnTo>
                      <a:lnTo>
                        <a:pt x="8" y="38"/>
                      </a:lnTo>
                      <a:lnTo>
                        <a:pt x="14" y="44"/>
                      </a:lnTo>
                      <a:lnTo>
                        <a:pt x="24" y="46"/>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19" name="组合 5221"/>
              <p:cNvGrpSpPr/>
              <p:nvPr/>
            </p:nvGrpSpPr>
            <p:grpSpPr>
              <a:xfrm>
                <a:off x="11363" y="4908"/>
                <a:ext cx="400" cy="1050"/>
                <a:chOff x="0" y="0"/>
                <a:chExt cx="254184" cy="666634"/>
              </a:xfrm>
            </p:grpSpPr>
            <p:sp>
              <p:nvSpPr>
                <p:cNvPr id="126" name="Freeform 108"/>
                <p:cNvSpPr/>
                <p:nvPr/>
              </p:nvSpPr>
              <p:spPr>
                <a:xfrm>
                  <a:off x="0" y="124694"/>
                  <a:ext cx="254184" cy="541940"/>
                </a:xfrm>
                <a:custGeom>
                  <a:avLst/>
                  <a:gdLst>
                    <a:gd name="txL" fmla="*/ 0 w 106"/>
                    <a:gd name="txT" fmla="*/ 0 h 226"/>
                    <a:gd name="txR" fmla="*/ 106 w 106"/>
                    <a:gd name="txB" fmla="*/ 226 h 226"/>
                  </a:gdLst>
                  <a:ahLst/>
                  <a:cxnLst>
                    <a:cxn ang="0">
                      <a:pos x="106" y="18"/>
                    </a:cxn>
                    <a:cxn ang="0">
                      <a:pos x="106" y="18"/>
                    </a:cxn>
                    <a:cxn ang="0">
                      <a:pos x="104" y="12"/>
                    </a:cxn>
                    <a:cxn ang="0">
                      <a:pos x="98" y="6"/>
                    </a:cxn>
                    <a:cxn ang="0">
                      <a:pos x="90" y="2"/>
                    </a:cxn>
                    <a:cxn ang="0">
                      <a:pos x="80" y="0"/>
                    </a:cxn>
                    <a:cxn ang="0">
                      <a:pos x="24" y="0"/>
                    </a:cxn>
                    <a:cxn ang="0">
                      <a:pos x="14" y="2"/>
                    </a:cxn>
                    <a:cxn ang="0">
                      <a:pos x="8" y="6"/>
                    </a:cxn>
                    <a:cxn ang="0">
                      <a:pos x="2" y="12"/>
                    </a:cxn>
                    <a:cxn ang="0">
                      <a:pos x="0" y="18"/>
                    </a:cxn>
                    <a:cxn ang="0">
                      <a:pos x="0" y="20"/>
                    </a:cxn>
                    <a:cxn ang="0">
                      <a:pos x="0" y="22"/>
                    </a:cxn>
                    <a:cxn ang="0">
                      <a:pos x="0" y="104"/>
                    </a:cxn>
                    <a:cxn ang="0">
                      <a:pos x="0" y="108"/>
                    </a:cxn>
                    <a:cxn ang="0">
                      <a:pos x="2" y="110"/>
                    </a:cxn>
                    <a:cxn ang="0">
                      <a:pos x="4" y="112"/>
                    </a:cxn>
                    <a:cxn ang="0">
                      <a:pos x="8" y="112"/>
                    </a:cxn>
                    <a:cxn ang="0">
                      <a:pos x="12" y="112"/>
                    </a:cxn>
                    <a:cxn ang="0">
                      <a:pos x="14" y="112"/>
                    </a:cxn>
                    <a:cxn ang="0">
                      <a:pos x="16" y="110"/>
                    </a:cxn>
                    <a:cxn ang="0">
                      <a:pos x="18" y="108"/>
                    </a:cxn>
                    <a:cxn ang="0">
                      <a:pos x="18" y="104"/>
                    </a:cxn>
                    <a:cxn ang="0">
                      <a:pos x="18" y="36"/>
                    </a:cxn>
                    <a:cxn ang="0">
                      <a:pos x="24" y="38"/>
                    </a:cxn>
                    <a:cxn ang="0">
                      <a:pos x="24" y="216"/>
                    </a:cxn>
                    <a:cxn ang="0">
                      <a:pos x="26" y="220"/>
                    </a:cxn>
                    <a:cxn ang="0">
                      <a:pos x="28" y="222"/>
                    </a:cxn>
                    <a:cxn ang="0">
                      <a:pos x="30" y="224"/>
                    </a:cxn>
                    <a:cxn ang="0">
                      <a:pos x="34" y="226"/>
                    </a:cxn>
                    <a:cxn ang="0">
                      <a:pos x="42" y="226"/>
                    </a:cxn>
                    <a:cxn ang="0">
                      <a:pos x="46" y="224"/>
                    </a:cxn>
                    <a:cxn ang="0">
                      <a:pos x="48" y="222"/>
                    </a:cxn>
                    <a:cxn ang="0">
                      <a:pos x="50" y="220"/>
                    </a:cxn>
                    <a:cxn ang="0">
                      <a:pos x="50" y="216"/>
                    </a:cxn>
                    <a:cxn ang="0">
                      <a:pos x="50" y="110"/>
                    </a:cxn>
                    <a:cxn ang="0">
                      <a:pos x="56" y="110"/>
                    </a:cxn>
                    <a:cxn ang="0">
                      <a:pos x="56" y="216"/>
                    </a:cxn>
                    <a:cxn ang="0">
                      <a:pos x="56" y="220"/>
                    </a:cxn>
                    <a:cxn ang="0">
                      <a:pos x="58" y="222"/>
                    </a:cxn>
                    <a:cxn ang="0">
                      <a:pos x="60" y="224"/>
                    </a:cxn>
                    <a:cxn ang="0">
                      <a:pos x="64" y="226"/>
                    </a:cxn>
                    <a:cxn ang="0">
                      <a:pos x="72" y="226"/>
                    </a:cxn>
                    <a:cxn ang="0">
                      <a:pos x="76" y="224"/>
                    </a:cxn>
                    <a:cxn ang="0">
                      <a:pos x="78" y="222"/>
                    </a:cxn>
                    <a:cxn ang="0">
                      <a:pos x="80" y="220"/>
                    </a:cxn>
                    <a:cxn ang="0">
                      <a:pos x="80" y="216"/>
                    </a:cxn>
                    <a:cxn ang="0">
                      <a:pos x="80" y="38"/>
                    </a:cxn>
                    <a:cxn ang="0">
                      <a:pos x="86" y="36"/>
                    </a:cxn>
                    <a:cxn ang="0">
                      <a:pos x="86" y="104"/>
                    </a:cxn>
                    <a:cxn ang="0">
                      <a:pos x="88" y="108"/>
                    </a:cxn>
                    <a:cxn ang="0">
                      <a:pos x="88" y="110"/>
                    </a:cxn>
                    <a:cxn ang="0">
                      <a:pos x="92" y="112"/>
                    </a:cxn>
                    <a:cxn ang="0">
                      <a:pos x="94" y="112"/>
                    </a:cxn>
                    <a:cxn ang="0">
                      <a:pos x="98" y="112"/>
                    </a:cxn>
                    <a:cxn ang="0">
                      <a:pos x="100" y="112"/>
                    </a:cxn>
                    <a:cxn ang="0">
                      <a:pos x="104" y="110"/>
                    </a:cxn>
                    <a:cxn ang="0">
                      <a:pos x="106" y="104"/>
                    </a:cxn>
                    <a:cxn ang="0">
                      <a:pos x="106" y="22"/>
                    </a:cxn>
                    <a:cxn ang="0">
                      <a:pos x="106" y="20"/>
                    </a:cxn>
                    <a:cxn ang="0">
                      <a:pos x="106" y="18"/>
                    </a:cxn>
                  </a:cxnLst>
                  <a:rect l="txL" t="txT" r="txR" b="txB"/>
                  <a:pathLst>
                    <a:path w="106" h="226">
                      <a:moveTo>
                        <a:pt x="106" y="18"/>
                      </a:moveTo>
                      <a:lnTo>
                        <a:pt x="106" y="18"/>
                      </a:lnTo>
                      <a:lnTo>
                        <a:pt x="104" y="12"/>
                      </a:lnTo>
                      <a:lnTo>
                        <a:pt x="98" y="6"/>
                      </a:lnTo>
                      <a:lnTo>
                        <a:pt x="90" y="2"/>
                      </a:lnTo>
                      <a:lnTo>
                        <a:pt x="80" y="0"/>
                      </a:lnTo>
                      <a:lnTo>
                        <a:pt x="24" y="0"/>
                      </a:lnTo>
                      <a:lnTo>
                        <a:pt x="14" y="2"/>
                      </a:lnTo>
                      <a:lnTo>
                        <a:pt x="8" y="6"/>
                      </a:lnTo>
                      <a:lnTo>
                        <a:pt x="2" y="12"/>
                      </a:lnTo>
                      <a:lnTo>
                        <a:pt x="0" y="18"/>
                      </a:lnTo>
                      <a:lnTo>
                        <a:pt x="0" y="20"/>
                      </a:lnTo>
                      <a:lnTo>
                        <a:pt x="0" y="22"/>
                      </a:lnTo>
                      <a:lnTo>
                        <a:pt x="0" y="104"/>
                      </a:lnTo>
                      <a:lnTo>
                        <a:pt x="0" y="108"/>
                      </a:lnTo>
                      <a:lnTo>
                        <a:pt x="2" y="110"/>
                      </a:lnTo>
                      <a:lnTo>
                        <a:pt x="4" y="112"/>
                      </a:lnTo>
                      <a:lnTo>
                        <a:pt x="8" y="112"/>
                      </a:lnTo>
                      <a:lnTo>
                        <a:pt x="12" y="112"/>
                      </a:lnTo>
                      <a:lnTo>
                        <a:pt x="14" y="112"/>
                      </a:lnTo>
                      <a:lnTo>
                        <a:pt x="16" y="110"/>
                      </a:lnTo>
                      <a:lnTo>
                        <a:pt x="18" y="108"/>
                      </a:lnTo>
                      <a:lnTo>
                        <a:pt x="18" y="104"/>
                      </a:lnTo>
                      <a:lnTo>
                        <a:pt x="18" y="36"/>
                      </a:lnTo>
                      <a:lnTo>
                        <a:pt x="24" y="38"/>
                      </a:lnTo>
                      <a:lnTo>
                        <a:pt x="24" y="216"/>
                      </a:lnTo>
                      <a:lnTo>
                        <a:pt x="26" y="220"/>
                      </a:lnTo>
                      <a:lnTo>
                        <a:pt x="28" y="222"/>
                      </a:lnTo>
                      <a:lnTo>
                        <a:pt x="30" y="224"/>
                      </a:lnTo>
                      <a:lnTo>
                        <a:pt x="34" y="226"/>
                      </a:lnTo>
                      <a:lnTo>
                        <a:pt x="42" y="226"/>
                      </a:lnTo>
                      <a:lnTo>
                        <a:pt x="46" y="224"/>
                      </a:lnTo>
                      <a:lnTo>
                        <a:pt x="48" y="222"/>
                      </a:lnTo>
                      <a:lnTo>
                        <a:pt x="50" y="220"/>
                      </a:lnTo>
                      <a:lnTo>
                        <a:pt x="50" y="216"/>
                      </a:lnTo>
                      <a:lnTo>
                        <a:pt x="50" y="110"/>
                      </a:lnTo>
                      <a:lnTo>
                        <a:pt x="56" y="110"/>
                      </a:lnTo>
                      <a:lnTo>
                        <a:pt x="56" y="216"/>
                      </a:lnTo>
                      <a:lnTo>
                        <a:pt x="56" y="220"/>
                      </a:lnTo>
                      <a:lnTo>
                        <a:pt x="58" y="222"/>
                      </a:lnTo>
                      <a:lnTo>
                        <a:pt x="60" y="224"/>
                      </a:lnTo>
                      <a:lnTo>
                        <a:pt x="64" y="226"/>
                      </a:lnTo>
                      <a:lnTo>
                        <a:pt x="72" y="226"/>
                      </a:lnTo>
                      <a:lnTo>
                        <a:pt x="76" y="224"/>
                      </a:lnTo>
                      <a:lnTo>
                        <a:pt x="78" y="222"/>
                      </a:lnTo>
                      <a:lnTo>
                        <a:pt x="80" y="220"/>
                      </a:lnTo>
                      <a:lnTo>
                        <a:pt x="80" y="216"/>
                      </a:lnTo>
                      <a:lnTo>
                        <a:pt x="80" y="38"/>
                      </a:lnTo>
                      <a:lnTo>
                        <a:pt x="86" y="36"/>
                      </a:lnTo>
                      <a:lnTo>
                        <a:pt x="86" y="104"/>
                      </a:lnTo>
                      <a:lnTo>
                        <a:pt x="88" y="108"/>
                      </a:lnTo>
                      <a:lnTo>
                        <a:pt x="88" y="110"/>
                      </a:lnTo>
                      <a:lnTo>
                        <a:pt x="92" y="112"/>
                      </a:lnTo>
                      <a:lnTo>
                        <a:pt x="94" y="112"/>
                      </a:lnTo>
                      <a:lnTo>
                        <a:pt x="98" y="112"/>
                      </a:lnTo>
                      <a:lnTo>
                        <a:pt x="100" y="112"/>
                      </a:lnTo>
                      <a:lnTo>
                        <a:pt x="104" y="110"/>
                      </a:lnTo>
                      <a:lnTo>
                        <a:pt x="106" y="104"/>
                      </a:lnTo>
                      <a:lnTo>
                        <a:pt x="106" y="22"/>
                      </a:lnTo>
                      <a:lnTo>
                        <a:pt x="106" y="20"/>
                      </a:lnTo>
                      <a:lnTo>
                        <a:pt x="106" y="18"/>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27" name="Freeform 109"/>
                <p:cNvSpPr/>
                <p:nvPr/>
              </p:nvSpPr>
              <p:spPr>
                <a:xfrm>
                  <a:off x="71939" y="0"/>
                  <a:ext cx="110306" cy="110306"/>
                </a:xfrm>
                <a:custGeom>
                  <a:avLst/>
                  <a:gdLst>
                    <a:gd name="txL" fmla="*/ 0 w 46"/>
                    <a:gd name="txT" fmla="*/ 0 h 46"/>
                    <a:gd name="txR" fmla="*/ 46 w 46"/>
                    <a:gd name="txB" fmla="*/ 46 h 46"/>
                  </a:gdLst>
                  <a:ahLst/>
                  <a:cxnLst>
                    <a:cxn ang="0">
                      <a:pos x="22" y="46"/>
                    </a:cxn>
                    <a:cxn ang="0">
                      <a:pos x="22" y="46"/>
                    </a:cxn>
                    <a:cxn ang="0">
                      <a:pos x="32" y="44"/>
                    </a:cxn>
                    <a:cxn ang="0">
                      <a:pos x="38" y="38"/>
                    </a:cxn>
                    <a:cxn ang="0">
                      <a:pos x="44" y="32"/>
                    </a:cxn>
                    <a:cxn ang="0">
                      <a:pos x="46" y="22"/>
                    </a:cxn>
                    <a:cxn ang="0">
                      <a:pos x="44" y="14"/>
                    </a:cxn>
                    <a:cxn ang="0">
                      <a:pos x="38" y="6"/>
                    </a:cxn>
                    <a:cxn ang="0">
                      <a:pos x="32" y="2"/>
                    </a:cxn>
                    <a:cxn ang="0">
                      <a:pos x="22" y="0"/>
                    </a:cxn>
                    <a:cxn ang="0">
                      <a:pos x="14" y="2"/>
                    </a:cxn>
                    <a:cxn ang="0">
                      <a:pos x="6" y="6"/>
                    </a:cxn>
                    <a:cxn ang="0">
                      <a:pos x="2" y="14"/>
                    </a:cxn>
                    <a:cxn ang="0">
                      <a:pos x="0" y="22"/>
                    </a:cxn>
                    <a:cxn ang="0">
                      <a:pos x="2" y="32"/>
                    </a:cxn>
                    <a:cxn ang="0">
                      <a:pos x="6" y="38"/>
                    </a:cxn>
                    <a:cxn ang="0">
                      <a:pos x="14" y="44"/>
                    </a:cxn>
                    <a:cxn ang="0">
                      <a:pos x="22" y="46"/>
                    </a:cxn>
                  </a:cxnLst>
                  <a:rect l="txL" t="txT" r="txR" b="txB"/>
                  <a:pathLst>
                    <a:path w="46" h="46">
                      <a:moveTo>
                        <a:pt x="22" y="46"/>
                      </a:moveTo>
                      <a:lnTo>
                        <a:pt x="22" y="46"/>
                      </a:lnTo>
                      <a:lnTo>
                        <a:pt x="32" y="44"/>
                      </a:lnTo>
                      <a:lnTo>
                        <a:pt x="38" y="38"/>
                      </a:lnTo>
                      <a:lnTo>
                        <a:pt x="44" y="32"/>
                      </a:lnTo>
                      <a:lnTo>
                        <a:pt x="46" y="22"/>
                      </a:lnTo>
                      <a:lnTo>
                        <a:pt x="44" y="14"/>
                      </a:lnTo>
                      <a:lnTo>
                        <a:pt x="38" y="6"/>
                      </a:lnTo>
                      <a:lnTo>
                        <a:pt x="32" y="2"/>
                      </a:lnTo>
                      <a:lnTo>
                        <a:pt x="22" y="0"/>
                      </a:lnTo>
                      <a:lnTo>
                        <a:pt x="14" y="2"/>
                      </a:lnTo>
                      <a:lnTo>
                        <a:pt x="6" y="6"/>
                      </a:lnTo>
                      <a:lnTo>
                        <a:pt x="2" y="14"/>
                      </a:lnTo>
                      <a:lnTo>
                        <a:pt x="0" y="22"/>
                      </a:lnTo>
                      <a:lnTo>
                        <a:pt x="2" y="32"/>
                      </a:lnTo>
                      <a:lnTo>
                        <a:pt x="6" y="38"/>
                      </a:lnTo>
                      <a:lnTo>
                        <a:pt x="14" y="44"/>
                      </a:lnTo>
                      <a:lnTo>
                        <a:pt x="22" y="46"/>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20" name="组合 5220"/>
              <p:cNvGrpSpPr/>
              <p:nvPr/>
            </p:nvGrpSpPr>
            <p:grpSpPr>
              <a:xfrm>
                <a:off x="11860" y="4908"/>
                <a:ext cx="400" cy="1050"/>
                <a:chOff x="0" y="0"/>
                <a:chExt cx="254184" cy="666634"/>
              </a:xfrm>
            </p:grpSpPr>
            <p:sp>
              <p:nvSpPr>
                <p:cNvPr id="124" name="Freeform 110"/>
                <p:cNvSpPr/>
                <p:nvPr/>
              </p:nvSpPr>
              <p:spPr>
                <a:xfrm>
                  <a:off x="0" y="124694"/>
                  <a:ext cx="254184" cy="541940"/>
                </a:xfrm>
                <a:custGeom>
                  <a:avLst/>
                  <a:gdLst>
                    <a:gd name="txL" fmla="*/ 0 w 106"/>
                    <a:gd name="txT" fmla="*/ 0 h 226"/>
                    <a:gd name="txR" fmla="*/ 106 w 106"/>
                    <a:gd name="txB" fmla="*/ 226 h 226"/>
                  </a:gdLst>
                  <a:ahLst/>
                  <a:cxnLst>
                    <a:cxn ang="0">
                      <a:pos x="106" y="18"/>
                    </a:cxn>
                    <a:cxn ang="0">
                      <a:pos x="106" y="18"/>
                    </a:cxn>
                    <a:cxn ang="0">
                      <a:pos x="104" y="12"/>
                    </a:cxn>
                    <a:cxn ang="0">
                      <a:pos x="100" y="6"/>
                    </a:cxn>
                    <a:cxn ang="0">
                      <a:pos x="92" y="2"/>
                    </a:cxn>
                    <a:cxn ang="0">
                      <a:pos x="82" y="0"/>
                    </a:cxn>
                    <a:cxn ang="0">
                      <a:pos x="26" y="0"/>
                    </a:cxn>
                    <a:cxn ang="0">
                      <a:pos x="16" y="2"/>
                    </a:cxn>
                    <a:cxn ang="0">
                      <a:pos x="8" y="6"/>
                    </a:cxn>
                    <a:cxn ang="0">
                      <a:pos x="2" y="12"/>
                    </a:cxn>
                    <a:cxn ang="0">
                      <a:pos x="0" y="18"/>
                    </a:cxn>
                    <a:cxn ang="0">
                      <a:pos x="2" y="20"/>
                    </a:cxn>
                    <a:cxn ang="0">
                      <a:pos x="0" y="22"/>
                    </a:cxn>
                    <a:cxn ang="0">
                      <a:pos x="0" y="104"/>
                    </a:cxn>
                    <a:cxn ang="0">
                      <a:pos x="2" y="108"/>
                    </a:cxn>
                    <a:cxn ang="0">
                      <a:pos x="4" y="110"/>
                    </a:cxn>
                    <a:cxn ang="0">
                      <a:pos x="6" y="112"/>
                    </a:cxn>
                    <a:cxn ang="0">
                      <a:pos x="8" y="112"/>
                    </a:cxn>
                    <a:cxn ang="0">
                      <a:pos x="12" y="112"/>
                    </a:cxn>
                    <a:cxn ang="0">
                      <a:pos x="16" y="112"/>
                    </a:cxn>
                    <a:cxn ang="0">
                      <a:pos x="18" y="110"/>
                    </a:cxn>
                    <a:cxn ang="0">
                      <a:pos x="20" y="108"/>
                    </a:cxn>
                    <a:cxn ang="0">
                      <a:pos x="20" y="104"/>
                    </a:cxn>
                    <a:cxn ang="0">
                      <a:pos x="20" y="36"/>
                    </a:cxn>
                    <a:cxn ang="0">
                      <a:pos x="26" y="38"/>
                    </a:cxn>
                    <a:cxn ang="0">
                      <a:pos x="26" y="216"/>
                    </a:cxn>
                    <a:cxn ang="0">
                      <a:pos x="26" y="220"/>
                    </a:cxn>
                    <a:cxn ang="0">
                      <a:pos x="28" y="222"/>
                    </a:cxn>
                    <a:cxn ang="0">
                      <a:pos x="30" y="224"/>
                    </a:cxn>
                    <a:cxn ang="0">
                      <a:pos x="34" y="226"/>
                    </a:cxn>
                    <a:cxn ang="0">
                      <a:pos x="42" y="226"/>
                    </a:cxn>
                    <a:cxn ang="0">
                      <a:pos x="46" y="224"/>
                    </a:cxn>
                    <a:cxn ang="0">
                      <a:pos x="48" y="222"/>
                    </a:cxn>
                    <a:cxn ang="0">
                      <a:pos x="50" y="220"/>
                    </a:cxn>
                    <a:cxn ang="0">
                      <a:pos x="52" y="216"/>
                    </a:cxn>
                    <a:cxn ang="0">
                      <a:pos x="52" y="110"/>
                    </a:cxn>
                    <a:cxn ang="0">
                      <a:pos x="56" y="110"/>
                    </a:cxn>
                    <a:cxn ang="0">
                      <a:pos x="56" y="216"/>
                    </a:cxn>
                    <a:cxn ang="0">
                      <a:pos x="56" y="220"/>
                    </a:cxn>
                    <a:cxn ang="0">
                      <a:pos x="58" y="222"/>
                    </a:cxn>
                    <a:cxn ang="0">
                      <a:pos x="62" y="224"/>
                    </a:cxn>
                    <a:cxn ang="0">
                      <a:pos x="64" y="226"/>
                    </a:cxn>
                    <a:cxn ang="0">
                      <a:pos x="74" y="226"/>
                    </a:cxn>
                    <a:cxn ang="0">
                      <a:pos x="76" y="224"/>
                    </a:cxn>
                    <a:cxn ang="0">
                      <a:pos x="80" y="222"/>
                    </a:cxn>
                    <a:cxn ang="0">
                      <a:pos x="82" y="220"/>
                    </a:cxn>
                    <a:cxn ang="0">
                      <a:pos x="82" y="216"/>
                    </a:cxn>
                    <a:cxn ang="0">
                      <a:pos x="82" y="38"/>
                    </a:cxn>
                    <a:cxn ang="0">
                      <a:pos x="88" y="36"/>
                    </a:cxn>
                    <a:cxn ang="0">
                      <a:pos x="88" y="104"/>
                    </a:cxn>
                    <a:cxn ang="0">
                      <a:pos x="88" y="108"/>
                    </a:cxn>
                    <a:cxn ang="0">
                      <a:pos x="90" y="110"/>
                    </a:cxn>
                    <a:cxn ang="0">
                      <a:pos x="92" y="112"/>
                    </a:cxn>
                    <a:cxn ang="0">
                      <a:pos x="96" y="112"/>
                    </a:cxn>
                    <a:cxn ang="0">
                      <a:pos x="100" y="112"/>
                    </a:cxn>
                    <a:cxn ang="0">
                      <a:pos x="102" y="112"/>
                    </a:cxn>
                    <a:cxn ang="0">
                      <a:pos x="104" y="110"/>
                    </a:cxn>
                    <a:cxn ang="0">
                      <a:pos x="106" y="108"/>
                    </a:cxn>
                    <a:cxn ang="0">
                      <a:pos x="106" y="104"/>
                    </a:cxn>
                    <a:cxn ang="0">
                      <a:pos x="106" y="22"/>
                    </a:cxn>
                    <a:cxn ang="0">
                      <a:pos x="106" y="20"/>
                    </a:cxn>
                    <a:cxn ang="0">
                      <a:pos x="106" y="18"/>
                    </a:cxn>
                  </a:cxnLst>
                  <a:rect l="txL" t="txT" r="txR" b="txB"/>
                  <a:pathLst>
                    <a:path w="106" h="226">
                      <a:moveTo>
                        <a:pt x="106" y="18"/>
                      </a:moveTo>
                      <a:lnTo>
                        <a:pt x="106" y="18"/>
                      </a:lnTo>
                      <a:lnTo>
                        <a:pt x="104" y="12"/>
                      </a:lnTo>
                      <a:lnTo>
                        <a:pt x="100" y="6"/>
                      </a:lnTo>
                      <a:lnTo>
                        <a:pt x="92" y="2"/>
                      </a:lnTo>
                      <a:lnTo>
                        <a:pt x="82" y="0"/>
                      </a:lnTo>
                      <a:lnTo>
                        <a:pt x="26" y="0"/>
                      </a:lnTo>
                      <a:lnTo>
                        <a:pt x="16" y="2"/>
                      </a:lnTo>
                      <a:lnTo>
                        <a:pt x="8" y="6"/>
                      </a:lnTo>
                      <a:lnTo>
                        <a:pt x="2" y="12"/>
                      </a:lnTo>
                      <a:lnTo>
                        <a:pt x="0" y="18"/>
                      </a:lnTo>
                      <a:lnTo>
                        <a:pt x="2" y="20"/>
                      </a:lnTo>
                      <a:lnTo>
                        <a:pt x="0" y="22"/>
                      </a:lnTo>
                      <a:lnTo>
                        <a:pt x="0" y="104"/>
                      </a:lnTo>
                      <a:lnTo>
                        <a:pt x="2" y="108"/>
                      </a:lnTo>
                      <a:lnTo>
                        <a:pt x="4" y="110"/>
                      </a:lnTo>
                      <a:lnTo>
                        <a:pt x="6" y="112"/>
                      </a:lnTo>
                      <a:lnTo>
                        <a:pt x="8" y="112"/>
                      </a:lnTo>
                      <a:lnTo>
                        <a:pt x="12" y="112"/>
                      </a:lnTo>
                      <a:lnTo>
                        <a:pt x="16" y="112"/>
                      </a:lnTo>
                      <a:lnTo>
                        <a:pt x="18" y="110"/>
                      </a:lnTo>
                      <a:lnTo>
                        <a:pt x="20" y="108"/>
                      </a:lnTo>
                      <a:lnTo>
                        <a:pt x="20" y="104"/>
                      </a:lnTo>
                      <a:lnTo>
                        <a:pt x="20" y="36"/>
                      </a:lnTo>
                      <a:lnTo>
                        <a:pt x="26" y="38"/>
                      </a:lnTo>
                      <a:lnTo>
                        <a:pt x="26" y="216"/>
                      </a:lnTo>
                      <a:lnTo>
                        <a:pt x="26" y="220"/>
                      </a:lnTo>
                      <a:lnTo>
                        <a:pt x="28" y="222"/>
                      </a:lnTo>
                      <a:lnTo>
                        <a:pt x="30" y="224"/>
                      </a:lnTo>
                      <a:lnTo>
                        <a:pt x="34" y="226"/>
                      </a:lnTo>
                      <a:lnTo>
                        <a:pt x="42" y="226"/>
                      </a:lnTo>
                      <a:lnTo>
                        <a:pt x="46" y="224"/>
                      </a:lnTo>
                      <a:lnTo>
                        <a:pt x="48" y="222"/>
                      </a:lnTo>
                      <a:lnTo>
                        <a:pt x="50" y="220"/>
                      </a:lnTo>
                      <a:lnTo>
                        <a:pt x="52" y="216"/>
                      </a:lnTo>
                      <a:lnTo>
                        <a:pt x="52" y="110"/>
                      </a:lnTo>
                      <a:lnTo>
                        <a:pt x="56" y="110"/>
                      </a:lnTo>
                      <a:lnTo>
                        <a:pt x="56" y="216"/>
                      </a:lnTo>
                      <a:lnTo>
                        <a:pt x="56" y="220"/>
                      </a:lnTo>
                      <a:lnTo>
                        <a:pt x="58" y="222"/>
                      </a:lnTo>
                      <a:lnTo>
                        <a:pt x="62" y="224"/>
                      </a:lnTo>
                      <a:lnTo>
                        <a:pt x="64" y="226"/>
                      </a:lnTo>
                      <a:lnTo>
                        <a:pt x="74" y="226"/>
                      </a:lnTo>
                      <a:lnTo>
                        <a:pt x="76" y="224"/>
                      </a:lnTo>
                      <a:lnTo>
                        <a:pt x="80" y="222"/>
                      </a:lnTo>
                      <a:lnTo>
                        <a:pt x="82" y="220"/>
                      </a:lnTo>
                      <a:lnTo>
                        <a:pt x="82" y="216"/>
                      </a:lnTo>
                      <a:lnTo>
                        <a:pt x="82" y="38"/>
                      </a:lnTo>
                      <a:lnTo>
                        <a:pt x="88" y="36"/>
                      </a:lnTo>
                      <a:lnTo>
                        <a:pt x="88" y="104"/>
                      </a:lnTo>
                      <a:lnTo>
                        <a:pt x="88" y="108"/>
                      </a:lnTo>
                      <a:lnTo>
                        <a:pt x="90" y="110"/>
                      </a:lnTo>
                      <a:lnTo>
                        <a:pt x="92" y="112"/>
                      </a:lnTo>
                      <a:lnTo>
                        <a:pt x="96" y="112"/>
                      </a:lnTo>
                      <a:lnTo>
                        <a:pt x="100" y="112"/>
                      </a:lnTo>
                      <a:lnTo>
                        <a:pt x="102" y="112"/>
                      </a:lnTo>
                      <a:lnTo>
                        <a:pt x="104" y="110"/>
                      </a:lnTo>
                      <a:lnTo>
                        <a:pt x="106" y="108"/>
                      </a:lnTo>
                      <a:lnTo>
                        <a:pt x="106" y="104"/>
                      </a:lnTo>
                      <a:lnTo>
                        <a:pt x="106" y="22"/>
                      </a:lnTo>
                      <a:lnTo>
                        <a:pt x="106" y="20"/>
                      </a:lnTo>
                      <a:lnTo>
                        <a:pt x="106" y="18"/>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25" name="Freeform 111"/>
                <p:cNvSpPr/>
                <p:nvPr/>
              </p:nvSpPr>
              <p:spPr>
                <a:xfrm>
                  <a:off x="76735" y="0"/>
                  <a:ext cx="105510" cy="110306"/>
                </a:xfrm>
                <a:custGeom>
                  <a:avLst/>
                  <a:gdLst>
                    <a:gd name="txL" fmla="*/ 0 w 44"/>
                    <a:gd name="txT" fmla="*/ 0 h 46"/>
                    <a:gd name="txR" fmla="*/ 44 w 44"/>
                    <a:gd name="txB" fmla="*/ 46 h 46"/>
                  </a:gdLst>
                  <a:ahLst/>
                  <a:cxnLst>
                    <a:cxn ang="0">
                      <a:pos x="22" y="46"/>
                    </a:cxn>
                    <a:cxn ang="0">
                      <a:pos x="22" y="46"/>
                    </a:cxn>
                    <a:cxn ang="0">
                      <a:pos x="30" y="44"/>
                    </a:cxn>
                    <a:cxn ang="0">
                      <a:pos x="38" y="38"/>
                    </a:cxn>
                    <a:cxn ang="0">
                      <a:pos x="42" y="32"/>
                    </a:cxn>
                    <a:cxn ang="0">
                      <a:pos x="44" y="22"/>
                    </a:cxn>
                    <a:cxn ang="0">
                      <a:pos x="42" y="14"/>
                    </a:cxn>
                    <a:cxn ang="0">
                      <a:pos x="38" y="6"/>
                    </a:cxn>
                    <a:cxn ang="0">
                      <a:pos x="30" y="2"/>
                    </a:cxn>
                    <a:cxn ang="0">
                      <a:pos x="22" y="0"/>
                    </a:cxn>
                    <a:cxn ang="0">
                      <a:pos x="14" y="2"/>
                    </a:cxn>
                    <a:cxn ang="0">
                      <a:pos x="6" y="6"/>
                    </a:cxn>
                    <a:cxn ang="0">
                      <a:pos x="0" y="14"/>
                    </a:cxn>
                    <a:cxn ang="0">
                      <a:pos x="0" y="22"/>
                    </a:cxn>
                    <a:cxn ang="0">
                      <a:pos x="0" y="32"/>
                    </a:cxn>
                    <a:cxn ang="0">
                      <a:pos x="6" y="38"/>
                    </a:cxn>
                    <a:cxn ang="0">
                      <a:pos x="14" y="44"/>
                    </a:cxn>
                    <a:cxn ang="0">
                      <a:pos x="22" y="46"/>
                    </a:cxn>
                  </a:cxnLst>
                  <a:rect l="txL" t="txT" r="txR" b="txB"/>
                  <a:pathLst>
                    <a:path w="44" h="46">
                      <a:moveTo>
                        <a:pt x="22" y="46"/>
                      </a:moveTo>
                      <a:lnTo>
                        <a:pt x="22" y="46"/>
                      </a:lnTo>
                      <a:lnTo>
                        <a:pt x="30" y="44"/>
                      </a:lnTo>
                      <a:lnTo>
                        <a:pt x="38" y="38"/>
                      </a:lnTo>
                      <a:lnTo>
                        <a:pt x="42" y="32"/>
                      </a:lnTo>
                      <a:lnTo>
                        <a:pt x="44" y="22"/>
                      </a:lnTo>
                      <a:lnTo>
                        <a:pt x="42" y="14"/>
                      </a:lnTo>
                      <a:lnTo>
                        <a:pt x="38" y="6"/>
                      </a:lnTo>
                      <a:lnTo>
                        <a:pt x="30" y="2"/>
                      </a:lnTo>
                      <a:lnTo>
                        <a:pt x="22" y="0"/>
                      </a:lnTo>
                      <a:lnTo>
                        <a:pt x="14" y="2"/>
                      </a:lnTo>
                      <a:lnTo>
                        <a:pt x="6" y="6"/>
                      </a:lnTo>
                      <a:lnTo>
                        <a:pt x="0" y="14"/>
                      </a:lnTo>
                      <a:lnTo>
                        <a:pt x="0" y="22"/>
                      </a:lnTo>
                      <a:lnTo>
                        <a:pt x="0" y="32"/>
                      </a:lnTo>
                      <a:lnTo>
                        <a:pt x="6" y="38"/>
                      </a:lnTo>
                      <a:lnTo>
                        <a:pt x="14" y="44"/>
                      </a:lnTo>
                      <a:lnTo>
                        <a:pt x="22" y="46"/>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121" name="组合 5219"/>
              <p:cNvGrpSpPr/>
              <p:nvPr/>
            </p:nvGrpSpPr>
            <p:grpSpPr>
              <a:xfrm>
                <a:off x="12365" y="4908"/>
                <a:ext cx="400" cy="1050"/>
                <a:chOff x="0" y="0"/>
                <a:chExt cx="254184" cy="666634"/>
              </a:xfrm>
            </p:grpSpPr>
            <p:sp>
              <p:nvSpPr>
                <p:cNvPr id="122" name="Freeform 112"/>
                <p:cNvSpPr/>
                <p:nvPr/>
              </p:nvSpPr>
              <p:spPr>
                <a:xfrm>
                  <a:off x="0" y="124694"/>
                  <a:ext cx="254184" cy="541940"/>
                </a:xfrm>
                <a:custGeom>
                  <a:avLst/>
                  <a:gdLst>
                    <a:gd name="txL" fmla="*/ 0 w 106"/>
                    <a:gd name="txT" fmla="*/ 0 h 226"/>
                    <a:gd name="txR" fmla="*/ 106 w 106"/>
                    <a:gd name="txB" fmla="*/ 226 h 226"/>
                  </a:gdLst>
                  <a:ahLst/>
                  <a:cxnLst>
                    <a:cxn ang="0">
                      <a:pos x="106" y="18"/>
                    </a:cxn>
                    <a:cxn ang="0">
                      <a:pos x="106" y="18"/>
                    </a:cxn>
                    <a:cxn ang="0">
                      <a:pos x="104" y="12"/>
                    </a:cxn>
                    <a:cxn ang="0">
                      <a:pos x="98" y="6"/>
                    </a:cxn>
                    <a:cxn ang="0">
                      <a:pos x="90" y="2"/>
                    </a:cxn>
                    <a:cxn ang="0">
                      <a:pos x="82" y="0"/>
                    </a:cxn>
                    <a:cxn ang="0">
                      <a:pos x="24" y="0"/>
                    </a:cxn>
                    <a:cxn ang="0">
                      <a:pos x="16" y="2"/>
                    </a:cxn>
                    <a:cxn ang="0">
                      <a:pos x="8" y="6"/>
                    </a:cxn>
                    <a:cxn ang="0">
                      <a:pos x="2" y="12"/>
                    </a:cxn>
                    <a:cxn ang="0">
                      <a:pos x="0" y="18"/>
                    </a:cxn>
                    <a:cxn ang="0">
                      <a:pos x="0" y="20"/>
                    </a:cxn>
                    <a:cxn ang="0">
                      <a:pos x="0" y="22"/>
                    </a:cxn>
                    <a:cxn ang="0">
                      <a:pos x="0" y="104"/>
                    </a:cxn>
                    <a:cxn ang="0">
                      <a:pos x="2" y="110"/>
                    </a:cxn>
                    <a:cxn ang="0">
                      <a:pos x="4" y="112"/>
                    </a:cxn>
                    <a:cxn ang="0">
                      <a:pos x="8" y="112"/>
                    </a:cxn>
                    <a:cxn ang="0">
                      <a:pos x="12" y="112"/>
                    </a:cxn>
                    <a:cxn ang="0">
                      <a:pos x="14" y="112"/>
                    </a:cxn>
                    <a:cxn ang="0">
                      <a:pos x="16" y="110"/>
                    </a:cxn>
                    <a:cxn ang="0">
                      <a:pos x="18" y="108"/>
                    </a:cxn>
                    <a:cxn ang="0">
                      <a:pos x="20" y="104"/>
                    </a:cxn>
                    <a:cxn ang="0">
                      <a:pos x="20" y="36"/>
                    </a:cxn>
                    <a:cxn ang="0">
                      <a:pos x="24" y="38"/>
                    </a:cxn>
                    <a:cxn ang="0">
                      <a:pos x="24" y="216"/>
                    </a:cxn>
                    <a:cxn ang="0">
                      <a:pos x="26" y="220"/>
                    </a:cxn>
                    <a:cxn ang="0">
                      <a:pos x="28" y="222"/>
                    </a:cxn>
                    <a:cxn ang="0">
                      <a:pos x="30" y="224"/>
                    </a:cxn>
                    <a:cxn ang="0">
                      <a:pos x="34" y="226"/>
                    </a:cxn>
                    <a:cxn ang="0">
                      <a:pos x="42" y="226"/>
                    </a:cxn>
                    <a:cxn ang="0">
                      <a:pos x="46" y="224"/>
                    </a:cxn>
                    <a:cxn ang="0">
                      <a:pos x="48" y="222"/>
                    </a:cxn>
                    <a:cxn ang="0">
                      <a:pos x="50" y="220"/>
                    </a:cxn>
                    <a:cxn ang="0">
                      <a:pos x="50" y="216"/>
                    </a:cxn>
                    <a:cxn ang="0">
                      <a:pos x="50" y="110"/>
                    </a:cxn>
                    <a:cxn ang="0">
                      <a:pos x="56" y="110"/>
                    </a:cxn>
                    <a:cxn ang="0">
                      <a:pos x="56" y="216"/>
                    </a:cxn>
                    <a:cxn ang="0">
                      <a:pos x="56" y="220"/>
                    </a:cxn>
                    <a:cxn ang="0">
                      <a:pos x="58" y="222"/>
                    </a:cxn>
                    <a:cxn ang="0">
                      <a:pos x="60" y="224"/>
                    </a:cxn>
                    <a:cxn ang="0">
                      <a:pos x="64" y="226"/>
                    </a:cxn>
                    <a:cxn ang="0">
                      <a:pos x="72" y="226"/>
                    </a:cxn>
                    <a:cxn ang="0">
                      <a:pos x="76" y="224"/>
                    </a:cxn>
                    <a:cxn ang="0">
                      <a:pos x="78" y="222"/>
                    </a:cxn>
                    <a:cxn ang="0">
                      <a:pos x="80" y="220"/>
                    </a:cxn>
                    <a:cxn ang="0">
                      <a:pos x="82" y="216"/>
                    </a:cxn>
                    <a:cxn ang="0">
                      <a:pos x="82" y="38"/>
                    </a:cxn>
                    <a:cxn ang="0">
                      <a:pos x="86" y="36"/>
                    </a:cxn>
                    <a:cxn ang="0">
                      <a:pos x="86" y="104"/>
                    </a:cxn>
                    <a:cxn ang="0">
                      <a:pos x="88" y="108"/>
                    </a:cxn>
                    <a:cxn ang="0">
                      <a:pos x="90" y="110"/>
                    </a:cxn>
                    <a:cxn ang="0">
                      <a:pos x="92" y="112"/>
                    </a:cxn>
                    <a:cxn ang="0">
                      <a:pos x="94" y="112"/>
                    </a:cxn>
                    <a:cxn ang="0">
                      <a:pos x="98" y="112"/>
                    </a:cxn>
                    <a:cxn ang="0">
                      <a:pos x="102" y="112"/>
                    </a:cxn>
                    <a:cxn ang="0">
                      <a:pos x="104" y="110"/>
                    </a:cxn>
                    <a:cxn ang="0">
                      <a:pos x="106" y="108"/>
                    </a:cxn>
                    <a:cxn ang="0">
                      <a:pos x="106" y="104"/>
                    </a:cxn>
                    <a:cxn ang="0">
                      <a:pos x="106" y="22"/>
                    </a:cxn>
                    <a:cxn ang="0">
                      <a:pos x="106" y="20"/>
                    </a:cxn>
                    <a:cxn ang="0">
                      <a:pos x="106" y="18"/>
                    </a:cxn>
                  </a:cxnLst>
                  <a:rect l="txL" t="txT" r="txR" b="txB"/>
                  <a:pathLst>
                    <a:path w="106" h="226">
                      <a:moveTo>
                        <a:pt x="106" y="18"/>
                      </a:moveTo>
                      <a:lnTo>
                        <a:pt x="106" y="18"/>
                      </a:lnTo>
                      <a:lnTo>
                        <a:pt x="104" y="12"/>
                      </a:lnTo>
                      <a:lnTo>
                        <a:pt x="98" y="6"/>
                      </a:lnTo>
                      <a:lnTo>
                        <a:pt x="90" y="2"/>
                      </a:lnTo>
                      <a:lnTo>
                        <a:pt x="82" y="0"/>
                      </a:lnTo>
                      <a:lnTo>
                        <a:pt x="24" y="0"/>
                      </a:lnTo>
                      <a:lnTo>
                        <a:pt x="16" y="2"/>
                      </a:lnTo>
                      <a:lnTo>
                        <a:pt x="8" y="6"/>
                      </a:lnTo>
                      <a:lnTo>
                        <a:pt x="2" y="12"/>
                      </a:lnTo>
                      <a:lnTo>
                        <a:pt x="0" y="18"/>
                      </a:lnTo>
                      <a:lnTo>
                        <a:pt x="0" y="20"/>
                      </a:lnTo>
                      <a:lnTo>
                        <a:pt x="0" y="22"/>
                      </a:lnTo>
                      <a:lnTo>
                        <a:pt x="0" y="104"/>
                      </a:lnTo>
                      <a:lnTo>
                        <a:pt x="2" y="110"/>
                      </a:lnTo>
                      <a:lnTo>
                        <a:pt x="4" y="112"/>
                      </a:lnTo>
                      <a:lnTo>
                        <a:pt x="8" y="112"/>
                      </a:lnTo>
                      <a:lnTo>
                        <a:pt x="12" y="112"/>
                      </a:lnTo>
                      <a:lnTo>
                        <a:pt x="14" y="112"/>
                      </a:lnTo>
                      <a:lnTo>
                        <a:pt x="16" y="110"/>
                      </a:lnTo>
                      <a:lnTo>
                        <a:pt x="18" y="108"/>
                      </a:lnTo>
                      <a:lnTo>
                        <a:pt x="20" y="104"/>
                      </a:lnTo>
                      <a:lnTo>
                        <a:pt x="20" y="36"/>
                      </a:lnTo>
                      <a:lnTo>
                        <a:pt x="24" y="38"/>
                      </a:lnTo>
                      <a:lnTo>
                        <a:pt x="24" y="216"/>
                      </a:lnTo>
                      <a:lnTo>
                        <a:pt x="26" y="220"/>
                      </a:lnTo>
                      <a:lnTo>
                        <a:pt x="28" y="222"/>
                      </a:lnTo>
                      <a:lnTo>
                        <a:pt x="30" y="224"/>
                      </a:lnTo>
                      <a:lnTo>
                        <a:pt x="34" y="226"/>
                      </a:lnTo>
                      <a:lnTo>
                        <a:pt x="42" y="226"/>
                      </a:lnTo>
                      <a:lnTo>
                        <a:pt x="46" y="224"/>
                      </a:lnTo>
                      <a:lnTo>
                        <a:pt x="48" y="222"/>
                      </a:lnTo>
                      <a:lnTo>
                        <a:pt x="50" y="220"/>
                      </a:lnTo>
                      <a:lnTo>
                        <a:pt x="50" y="216"/>
                      </a:lnTo>
                      <a:lnTo>
                        <a:pt x="50" y="110"/>
                      </a:lnTo>
                      <a:lnTo>
                        <a:pt x="56" y="110"/>
                      </a:lnTo>
                      <a:lnTo>
                        <a:pt x="56" y="216"/>
                      </a:lnTo>
                      <a:lnTo>
                        <a:pt x="56" y="220"/>
                      </a:lnTo>
                      <a:lnTo>
                        <a:pt x="58" y="222"/>
                      </a:lnTo>
                      <a:lnTo>
                        <a:pt x="60" y="224"/>
                      </a:lnTo>
                      <a:lnTo>
                        <a:pt x="64" y="226"/>
                      </a:lnTo>
                      <a:lnTo>
                        <a:pt x="72" y="226"/>
                      </a:lnTo>
                      <a:lnTo>
                        <a:pt x="76" y="224"/>
                      </a:lnTo>
                      <a:lnTo>
                        <a:pt x="78" y="222"/>
                      </a:lnTo>
                      <a:lnTo>
                        <a:pt x="80" y="220"/>
                      </a:lnTo>
                      <a:lnTo>
                        <a:pt x="82" y="216"/>
                      </a:lnTo>
                      <a:lnTo>
                        <a:pt x="82" y="38"/>
                      </a:lnTo>
                      <a:lnTo>
                        <a:pt x="86" y="36"/>
                      </a:lnTo>
                      <a:lnTo>
                        <a:pt x="86" y="104"/>
                      </a:lnTo>
                      <a:lnTo>
                        <a:pt x="88" y="108"/>
                      </a:lnTo>
                      <a:lnTo>
                        <a:pt x="90" y="110"/>
                      </a:lnTo>
                      <a:lnTo>
                        <a:pt x="92" y="112"/>
                      </a:lnTo>
                      <a:lnTo>
                        <a:pt x="94" y="112"/>
                      </a:lnTo>
                      <a:lnTo>
                        <a:pt x="98" y="112"/>
                      </a:lnTo>
                      <a:lnTo>
                        <a:pt x="102" y="112"/>
                      </a:lnTo>
                      <a:lnTo>
                        <a:pt x="104" y="110"/>
                      </a:lnTo>
                      <a:lnTo>
                        <a:pt x="106" y="108"/>
                      </a:lnTo>
                      <a:lnTo>
                        <a:pt x="106" y="104"/>
                      </a:lnTo>
                      <a:lnTo>
                        <a:pt x="106" y="22"/>
                      </a:lnTo>
                      <a:lnTo>
                        <a:pt x="106" y="20"/>
                      </a:lnTo>
                      <a:lnTo>
                        <a:pt x="106" y="18"/>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123" name="Freeform 113"/>
                <p:cNvSpPr/>
                <p:nvPr/>
              </p:nvSpPr>
              <p:spPr>
                <a:xfrm>
                  <a:off x="71939" y="0"/>
                  <a:ext cx="110306" cy="110306"/>
                </a:xfrm>
                <a:custGeom>
                  <a:avLst/>
                  <a:gdLst>
                    <a:gd name="txL" fmla="*/ 0 w 46"/>
                    <a:gd name="txT" fmla="*/ 0 h 46"/>
                    <a:gd name="txR" fmla="*/ 46 w 46"/>
                    <a:gd name="txB" fmla="*/ 46 h 46"/>
                  </a:gdLst>
                  <a:ahLst/>
                  <a:cxnLst>
                    <a:cxn ang="0">
                      <a:pos x="22" y="46"/>
                    </a:cxn>
                    <a:cxn ang="0">
                      <a:pos x="22" y="46"/>
                    </a:cxn>
                    <a:cxn ang="0">
                      <a:pos x="32" y="44"/>
                    </a:cxn>
                    <a:cxn ang="0">
                      <a:pos x="40" y="38"/>
                    </a:cxn>
                    <a:cxn ang="0">
                      <a:pos x="44" y="32"/>
                    </a:cxn>
                    <a:cxn ang="0">
                      <a:pos x="46" y="22"/>
                    </a:cxn>
                    <a:cxn ang="0">
                      <a:pos x="44" y="14"/>
                    </a:cxn>
                    <a:cxn ang="0">
                      <a:pos x="40" y="6"/>
                    </a:cxn>
                    <a:cxn ang="0">
                      <a:pos x="32" y="2"/>
                    </a:cxn>
                    <a:cxn ang="0">
                      <a:pos x="22" y="0"/>
                    </a:cxn>
                    <a:cxn ang="0">
                      <a:pos x="14" y="2"/>
                    </a:cxn>
                    <a:cxn ang="0">
                      <a:pos x="6" y="6"/>
                    </a:cxn>
                    <a:cxn ang="0">
                      <a:pos x="2" y="14"/>
                    </a:cxn>
                    <a:cxn ang="0">
                      <a:pos x="0" y="22"/>
                    </a:cxn>
                    <a:cxn ang="0">
                      <a:pos x="2" y="32"/>
                    </a:cxn>
                    <a:cxn ang="0">
                      <a:pos x="6" y="38"/>
                    </a:cxn>
                    <a:cxn ang="0">
                      <a:pos x="14" y="44"/>
                    </a:cxn>
                    <a:cxn ang="0">
                      <a:pos x="22" y="46"/>
                    </a:cxn>
                  </a:cxnLst>
                  <a:rect l="txL" t="txT" r="txR" b="txB"/>
                  <a:pathLst>
                    <a:path w="46" h="46">
                      <a:moveTo>
                        <a:pt x="22" y="46"/>
                      </a:moveTo>
                      <a:lnTo>
                        <a:pt x="22" y="46"/>
                      </a:lnTo>
                      <a:lnTo>
                        <a:pt x="32" y="44"/>
                      </a:lnTo>
                      <a:lnTo>
                        <a:pt x="40" y="38"/>
                      </a:lnTo>
                      <a:lnTo>
                        <a:pt x="44" y="32"/>
                      </a:lnTo>
                      <a:lnTo>
                        <a:pt x="46" y="22"/>
                      </a:lnTo>
                      <a:lnTo>
                        <a:pt x="44" y="14"/>
                      </a:lnTo>
                      <a:lnTo>
                        <a:pt x="40" y="6"/>
                      </a:lnTo>
                      <a:lnTo>
                        <a:pt x="32" y="2"/>
                      </a:lnTo>
                      <a:lnTo>
                        <a:pt x="22" y="0"/>
                      </a:lnTo>
                      <a:lnTo>
                        <a:pt x="14" y="2"/>
                      </a:lnTo>
                      <a:lnTo>
                        <a:pt x="6" y="6"/>
                      </a:lnTo>
                      <a:lnTo>
                        <a:pt x="2" y="14"/>
                      </a:lnTo>
                      <a:lnTo>
                        <a:pt x="0" y="22"/>
                      </a:lnTo>
                      <a:lnTo>
                        <a:pt x="2" y="32"/>
                      </a:lnTo>
                      <a:lnTo>
                        <a:pt x="6" y="38"/>
                      </a:lnTo>
                      <a:lnTo>
                        <a:pt x="14" y="44"/>
                      </a:lnTo>
                      <a:lnTo>
                        <a:pt x="22" y="46"/>
                      </a:lnTo>
                      <a:close/>
                    </a:path>
                  </a:pathLst>
                </a:custGeom>
                <a:solidFill>
                  <a:srgbClr val="FF0000"/>
                </a:solidFill>
                <a:ln w="9525">
                  <a:noFill/>
                  <a:miter/>
                </a:ln>
              </p:spPr>
              <p:txBody>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grpSp>
      <p:pic>
        <p:nvPicPr>
          <p:cNvPr id="171" name="图片 170"/>
          <p:cNvPicPr>
            <a:picLocks noChangeAspect="1"/>
          </p:cNvPicPr>
          <p:nvPr/>
        </p:nvPicPr>
        <p:blipFill>
          <a:blip r:embed="rId2"/>
          <a:stretch>
            <a:fillRect/>
          </a:stretch>
        </p:blipFill>
        <p:spPr>
          <a:xfrm>
            <a:off x="6354413" y="3185685"/>
            <a:ext cx="4737362" cy="2722544"/>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1472565" y="3185795"/>
            <a:ext cx="4359275" cy="2460625"/>
          </a:xfrm>
          <a:prstGeom prst="rect">
            <a:avLst/>
          </a:prstGeom>
        </p:spPr>
      </p:pic>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524001" y="-6984"/>
            <a:ext cx="9143999"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3200" dirty="0">
              <a:solidFill>
                <a:srgbClr val="002060"/>
              </a:solidFill>
              <a:latin typeface="微软雅黑" panose="020B0503020204020204" pitchFamily="34" charset="-122"/>
              <a:ea typeface="微软雅黑" panose="020B0503020204020204" pitchFamily="34" charset="-122"/>
            </a:endParaRPr>
          </a:p>
        </p:txBody>
      </p:sp>
      <p:sp>
        <p:nvSpPr>
          <p:cNvPr id="6" name="标题 1"/>
          <p:cNvSpPr txBox="1"/>
          <p:nvPr/>
        </p:nvSpPr>
        <p:spPr>
          <a:xfrm>
            <a:off x="1950085" y="306070"/>
            <a:ext cx="8896350" cy="8674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spc="150" dirty="0">
                <a:solidFill>
                  <a:schemeClr val="accent1">
                    <a:lumMod val="50000"/>
                  </a:schemeClr>
                </a:solidFill>
                <a:latin typeface="微软雅黑" panose="020B0503020204020204" pitchFamily="34" charset="-122"/>
                <a:ea typeface="微软雅黑" panose="020B0503020204020204" pitchFamily="34" charset="-122"/>
              </a:rPr>
              <a:t>胸痛中心建设目标：最大限度缩短总缺血时间</a:t>
            </a:r>
            <a:endParaRPr lang="zh-CN" altLang="en-US" sz="3200" b="1" spc="150"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4284803" y="2611020"/>
            <a:ext cx="936844" cy="1046536"/>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r="8021" b="11703"/>
          <a:stretch>
            <a:fillRect/>
          </a:stretch>
        </p:blipFill>
        <p:spPr>
          <a:xfrm>
            <a:off x="9165146" y="2651126"/>
            <a:ext cx="1167000" cy="849294"/>
          </a:xfrm>
          <a:prstGeom prst="rect">
            <a:avLst/>
          </a:prstGeom>
        </p:spPr>
      </p:pic>
      <p:sp>
        <p:nvSpPr>
          <p:cNvPr id="15" name="箭头: 右 12"/>
          <p:cNvSpPr/>
          <p:nvPr/>
        </p:nvSpPr>
        <p:spPr>
          <a:xfrm>
            <a:off x="3124224" y="2968489"/>
            <a:ext cx="1063638" cy="444423"/>
          </a:xfrm>
          <a:prstGeom prst="rightArrow">
            <a:avLst/>
          </a:prstGeom>
          <a:solidFill>
            <a:srgbClr val="005292"/>
          </a:solidFill>
          <a:ln w="12700" cap="flat" cmpd="sng" algn="ctr">
            <a:noFill/>
            <a:prstDash val="solid"/>
            <a:miter lim="800000"/>
          </a:ln>
          <a:effectLst/>
        </p:spPr>
        <p:txBody>
          <a:bodyPr rtlCol="0" anchor="ctr"/>
          <a:lstStyle/>
          <a:p>
            <a:pPr algn="ctr" defTabSz="457200">
              <a:defRPr/>
            </a:pPr>
            <a:endParaRPr lang="zh-CN" altLang="en-US" kern="0">
              <a:solidFill>
                <a:prstClr val="white"/>
              </a:solidFill>
              <a:latin typeface="Calibri" panose="020F0502020204030204"/>
              <a:ea typeface="等线" panose="02010600030101010101" charset="-122"/>
            </a:endParaRPr>
          </a:p>
        </p:txBody>
      </p:sp>
      <p:sp>
        <p:nvSpPr>
          <p:cNvPr id="16" name="箭头: 右 13"/>
          <p:cNvSpPr/>
          <p:nvPr/>
        </p:nvSpPr>
        <p:spPr>
          <a:xfrm>
            <a:off x="5328935" y="2928755"/>
            <a:ext cx="1050220" cy="444423"/>
          </a:xfrm>
          <a:prstGeom prst="rightArrow">
            <a:avLst/>
          </a:prstGeom>
          <a:solidFill>
            <a:srgbClr val="005292"/>
          </a:solidFill>
          <a:ln w="12700" cap="flat" cmpd="sng" algn="ctr">
            <a:noFill/>
            <a:prstDash val="solid"/>
            <a:miter lim="800000"/>
          </a:ln>
          <a:effectLst/>
        </p:spPr>
        <p:txBody>
          <a:bodyPr rtlCol="0" anchor="ctr"/>
          <a:lstStyle/>
          <a:p>
            <a:pPr algn="ctr" defTabSz="457200">
              <a:defRPr/>
            </a:pPr>
            <a:endParaRPr lang="zh-CN" altLang="en-US" kern="0">
              <a:solidFill>
                <a:prstClr val="white"/>
              </a:solidFill>
              <a:latin typeface="Calibri" panose="020F0502020204030204"/>
              <a:ea typeface="等线" panose="02010600030101010101" charset="-122"/>
            </a:endParaRPr>
          </a:p>
        </p:txBody>
      </p:sp>
      <p:sp>
        <p:nvSpPr>
          <p:cNvPr id="17" name="箭头: 右 14"/>
          <p:cNvSpPr/>
          <p:nvPr/>
        </p:nvSpPr>
        <p:spPr>
          <a:xfrm>
            <a:off x="8100375" y="2864874"/>
            <a:ext cx="988816" cy="444423"/>
          </a:xfrm>
          <a:prstGeom prst="rightArrow">
            <a:avLst/>
          </a:prstGeom>
          <a:solidFill>
            <a:srgbClr val="005292"/>
          </a:solidFill>
          <a:ln w="12700" cap="flat" cmpd="sng" algn="ctr">
            <a:noFill/>
            <a:prstDash val="solid"/>
            <a:miter lim="800000"/>
          </a:ln>
          <a:effectLst/>
        </p:spPr>
        <p:txBody>
          <a:bodyPr rtlCol="0" anchor="ctr"/>
          <a:lstStyle/>
          <a:p>
            <a:pPr algn="ctr" defTabSz="457200">
              <a:defRPr/>
            </a:pPr>
            <a:endParaRPr lang="zh-CN" altLang="en-US" kern="0">
              <a:solidFill>
                <a:prstClr val="white"/>
              </a:solidFill>
              <a:latin typeface="Calibri" panose="020F0502020204030204"/>
              <a:ea typeface="等线" panose="02010600030101010101" charset="-122"/>
            </a:endParaRPr>
          </a:p>
        </p:txBody>
      </p:sp>
      <p:sp>
        <p:nvSpPr>
          <p:cNvPr id="18" name="箭头: 右 15"/>
          <p:cNvSpPr/>
          <p:nvPr/>
        </p:nvSpPr>
        <p:spPr>
          <a:xfrm rot="2837225">
            <a:off x="5093784" y="3719833"/>
            <a:ext cx="658928" cy="444423"/>
          </a:xfrm>
          <a:prstGeom prst="rightArrow">
            <a:avLst/>
          </a:prstGeom>
          <a:solidFill>
            <a:srgbClr val="005292"/>
          </a:solidFill>
          <a:ln w="12700" cap="flat" cmpd="sng" algn="ctr">
            <a:noFill/>
            <a:prstDash val="solid"/>
            <a:miter lim="800000"/>
          </a:ln>
          <a:effectLst/>
        </p:spPr>
        <p:txBody>
          <a:bodyPr rtlCol="0" anchor="ctr"/>
          <a:lstStyle/>
          <a:p>
            <a:pPr algn="ctr" defTabSz="457200">
              <a:defRPr/>
            </a:pPr>
            <a:endParaRPr lang="zh-CN" altLang="en-US" kern="0">
              <a:solidFill>
                <a:prstClr val="white"/>
              </a:solidFill>
              <a:latin typeface="Calibri" panose="020F0502020204030204"/>
              <a:ea typeface="等线" panose="02010600030101010101" charset="-122"/>
            </a:endParaRPr>
          </a:p>
        </p:txBody>
      </p:sp>
      <p:sp>
        <p:nvSpPr>
          <p:cNvPr id="19" name="箭头: 右 16"/>
          <p:cNvSpPr/>
          <p:nvPr/>
        </p:nvSpPr>
        <p:spPr>
          <a:xfrm rot="18989664">
            <a:off x="6460291" y="3683874"/>
            <a:ext cx="703006" cy="444423"/>
          </a:xfrm>
          <a:prstGeom prst="rightArrow">
            <a:avLst/>
          </a:prstGeom>
          <a:solidFill>
            <a:srgbClr val="005292"/>
          </a:solidFill>
          <a:ln w="12700" cap="flat" cmpd="sng" algn="ctr">
            <a:noFill/>
            <a:prstDash val="solid"/>
            <a:miter lim="800000"/>
          </a:ln>
          <a:effectLst/>
        </p:spPr>
        <p:txBody>
          <a:bodyPr rtlCol="0" anchor="ctr"/>
          <a:lstStyle/>
          <a:p>
            <a:pPr algn="ctr" defTabSz="457200">
              <a:defRPr/>
            </a:pPr>
            <a:endParaRPr lang="zh-CN" altLang="en-US" kern="0">
              <a:solidFill>
                <a:prstClr val="white"/>
              </a:solidFill>
              <a:latin typeface="Calibri" panose="020F0502020204030204"/>
              <a:ea typeface="等线" panose="02010600030101010101" charset="-122"/>
            </a:endParaRPr>
          </a:p>
        </p:txBody>
      </p:sp>
      <p:grpSp>
        <p:nvGrpSpPr>
          <p:cNvPr id="37" name="组合 36"/>
          <p:cNvGrpSpPr/>
          <p:nvPr/>
        </p:nvGrpSpPr>
        <p:grpSpPr>
          <a:xfrm>
            <a:off x="1780916" y="1454932"/>
            <a:ext cx="8897869" cy="4047176"/>
            <a:chOff x="125107" y="1112222"/>
            <a:chExt cx="8897869" cy="4047176"/>
          </a:xfrm>
        </p:grpSpPr>
        <p:sp>
          <p:nvSpPr>
            <p:cNvPr id="8" name="矩形: 圆角 9"/>
            <p:cNvSpPr/>
            <p:nvPr/>
          </p:nvSpPr>
          <p:spPr>
            <a:xfrm>
              <a:off x="125107" y="1112222"/>
              <a:ext cx="8897869" cy="3835010"/>
            </a:xfrm>
            <a:prstGeom prst="roundRect">
              <a:avLst>
                <a:gd name="adj" fmla="val 5323"/>
              </a:avLst>
            </a:prstGeom>
            <a:noFill/>
            <a:ln w="28575" cap="flat" cmpd="sng" algn="ctr">
              <a:solidFill>
                <a:srgbClr val="FF0000"/>
              </a:solidFill>
              <a:prstDash val="solid"/>
              <a:miter lim="800000"/>
            </a:ln>
            <a:effectLst/>
          </p:spPr>
          <p:txBody>
            <a:bodyPr rtlCol="0" anchor="ctr"/>
            <a:lstStyle/>
            <a:p>
              <a:pPr algn="ctr" defTabSz="457200"/>
              <a:endParaRPr lang="zh-CN" altLang="en-US" kern="0" dirty="0">
                <a:solidFill>
                  <a:prstClr val="white"/>
                </a:solidFill>
                <a:latin typeface="Calibri" panose="020F0502020204030204"/>
                <a:ea typeface="等线" panose="02010600030101010101" charset="-122"/>
              </a:endParaRPr>
            </a:p>
          </p:txBody>
        </p:sp>
        <p:sp>
          <p:nvSpPr>
            <p:cNvPr id="20" name="文本框 17"/>
            <p:cNvSpPr txBox="1"/>
            <p:nvPr/>
          </p:nvSpPr>
          <p:spPr>
            <a:xfrm>
              <a:off x="297346" y="4759288"/>
              <a:ext cx="1467068" cy="400110"/>
            </a:xfrm>
            <a:prstGeom prst="rect">
              <a:avLst/>
            </a:prstGeom>
            <a:solidFill>
              <a:srgbClr val="005292"/>
            </a:solidFill>
          </p:spPr>
          <p:txBody>
            <a:bodyPr wrap="none" rtlCol="0">
              <a:spAutoFit/>
            </a:bodyPr>
            <a:lstStyle/>
            <a:p>
              <a:pPr defTabSz="457200">
                <a:defRPr/>
              </a:pPr>
              <a:r>
                <a:rPr lang="zh-CN" altLang="en-US" sz="2000" b="1" kern="0" dirty="0">
                  <a:solidFill>
                    <a:prstClr val="white"/>
                  </a:solidFill>
                  <a:latin typeface="微软雅黑" panose="020B0503020204020204" pitchFamily="34" charset="-122"/>
                  <a:ea typeface="微软雅黑" panose="020B0503020204020204" pitchFamily="34" charset="-122"/>
                </a:rPr>
                <a:t>总缺血时间</a:t>
              </a:r>
              <a:endParaRPr lang="zh-CN" altLang="en-US" sz="2000" b="1" kern="0" dirty="0">
                <a:solidFill>
                  <a:prstClr val="white"/>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3775542" y="1552258"/>
            <a:ext cx="6795667" cy="3603856"/>
            <a:chOff x="2119733" y="1209548"/>
            <a:chExt cx="6795667" cy="3603856"/>
          </a:xfrm>
        </p:grpSpPr>
        <p:sp>
          <p:nvSpPr>
            <p:cNvPr id="14" name="矩形: 圆角 11"/>
            <p:cNvSpPr/>
            <p:nvPr/>
          </p:nvSpPr>
          <p:spPr>
            <a:xfrm>
              <a:off x="2119733" y="1209548"/>
              <a:ext cx="6795667" cy="3404657"/>
            </a:xfrm>
            <a:prstGeom prst="roundRect">
              <a:avLst>
                <a:gd name="adj" fmla="val 6776"/>
              </a:avLst>
            </a:prstGeom>
            <a:noFill/>
            <a:ln w="28575" cap="flat" cmpd="sng" algn="ctr">
              <a:solidFill>
                <a:srgbClr val="FF0000"/>
              </a:solidFill>
              <a:prstDash val="solid"/>
              <a:miter lim="800000"/>
            </a:ln>
            <a:effectLst/>
          </p:spPr>
          <p:txBody>
            <a:bodyPr rtlCol="0" anchor="ctr"/>
            <a:lstStyle/>
            <a:p>
              <a:pPr algn="ctr" defTabSz="457200"/>
              <a:endParaRPr lang="zh-CN" altLang="en-US" kern="0">
                <a:solidFill>
                  <a:prstClr val="white"/>
                </a:solidFill>
                <a:latin typeface="Calibri" panose="020F0502020204030204"/>
                <a:ea typeface="等线" panose="02010600030101010101" charset="-122"/>
              </a:endParaRPr>
            </a:p>
          </p:txBody>
        </p:sp>
        <p:sp>
          <p:nvSpPr>
            <p:cNvPr id="21" name="文本框 18"/>
            <p:cNvSpPr txBox="1"/>
            <p:nvPr/>
          </p:nvSpPr>
          <p:spPr>
            <a:xfrm>
              <a:off x="2299392" y="4413294"/>
              <a:ext cx="2236510" cy="400110"/>
            </a:xfrm>
            <a:prstGeom prst="rect">
              <a:avLst/>
            </a:prstGeom>
            <a:solidFill>
              <a:srgbClr val="005292"/>
            </a:solidFill>
          </p:spPr>
          <p:txBody>
            <a:bodyPr wrap="none" rtlCol="0">
              <a:spAutoFit/>
            </a:bodyPr>
            <a:lstStyle/>
            <a:p>
              <a:pPr defTabSz="457200">
                <a:defRPr/>
              </a:pPr>
              <a:r>
                <a:rPr lang="zh-CN" altLang="en-US" sz="2000" b="1" kern="0" dirty="0">
                  <a:solidFill>
                    <a:prstClr val="white"/>
                  </a:solidFill>
                  <a:latin typeface="微软雅黑" panose="020B0503020204020204" pitchFamily="34" charset="-122"/>
                  <a:ea typeface="微软雅黑" panose="020B0503020204020204" pitchFamily="34" charset="-122"/>
                </a:rPr>
                <a:t>医疗系统绿色通道</a:t>
              </a:r>
              <a:endParaRPr lang="zh-CN" altLang="en-US" sz="2000" b="1" kern="0" dirty="0">
                <a:solidFill>
                  <a:prstClr val="white"/>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298811" y="1696940"/>
            <a:ext cx="4116311" cy="2326742"/>
            <a:chOff x="4643002" y="1354230"/>
            <a:chExt cx="4116311" cy="2326742"/>
          </a:xfrm>
        </p:grpSpPr>
        <p:sp>
          <p:nvSpPr>
            <p:cNvPr id="13" name="矩形: 圆角 10"/>
            <p:cNvSpPr/>
            <p:nvPr/>
          </p:nvSpPr>
          <p:spPr>
            <a:xfrm>
              <a:off x="4643002" y="1354230"/>
              <a:ext cx="4116311" cy="2115111"/>
            </a:xfrm>
            <a:prstGeom prst="roundRect">
              <a:avLst>
                <a:gd name="adj" fmla="val 9554"/>
              </a:avLst>
            </a:prstGeom>
            <a:noFill/>
            <a:ln w="28575" cap="flat" cmpd="sng" algn="ctr">
              <a:solidFill>
                <a:srgbClr val="FF0000"/>
              </a:solidFill>
              <a:prstDash val="solid"/>
              <a:miter lim="800000"/>
            </a:ln>
            <a:effectLst/>
          </p:spPr>
          <p:txBody>
            <a:bodyPr rtlCol="0" anchor="ctr"/>
            <a:lstStyle/>
            <a:p>
              <a:pPr algn="ctr" defTabSz="457200">
                <a:defRPr/>
              </a:pPr>
              <a:endParaRPr lang="zh-CN" altLang="en-US" kern="0">
                <a:solidFill>
                  <a:prstClr val="white"/>
                </a:solidFill>
                <a:latin typeface="Calibri" panose="020F0502020204030204"/>
                <a:ea typeface="等线" panose="02010600030101010101" charset="-122"/>
              </a:endParaRPr>
            </a:p>
          </p:txBody>
        </p:sp>
        <p:sp>
          <p:nvSpPr>
            <p:cNvPr id="22" name="文本框 19"/>
            <p:cNvSpPr txBox="1"/>
            <p:nvPr/>
          </p:nvSpPr>
          <p:spPr>
            <a:xfrm>
              <a:off x="6148823" y="3280862"/>
              <a:ext cx="1723549" cy="400110"/>
            </a:xfrm>
            <a:prstGeom prst="rect">
              <a:avLst/>
            </a:prstGeom>
            <a:solidFill>
              <a:srgbClr val="005292"/>
            </a:solidFill>
          </p:spPr>
          <p:txBody>
            <a:bodyPr wrap="none" rtlCol="0">
              <a:spAutoFit/>
            </a:bodyPr>
            <a:lstStyle/>
            <a:p>
              <a:pPr defTabSz="457200">
                <a:defRPr/>
              </a:pPr>
              <a:r>
                <a:rPr lang="zh-CN" altLang="en-US" sz="2000" b="1" kern="0" dirty="0">
                  <a:solidFill>
                    <a:prstClr val="white"/>
                  </a:solidFill>
                  <a:latin typeface="微软雅黑" panose="020B0503020204020204" pitchFamily="34" charset="-122"/>
                  <a:ea typeface="微软雅黑" panose="020B0503020204020204" pitchFamily="34" charset="-122"/>
                </a:rPr>
                <a:t>院内绿色通道</a:t>
              </a:r>
              <a:endParaRPr lang="zh-CN" altLang="en-US" sz="2000" b="1" kern="0" dirty="0">
                <a:solidFill>
                  <a:prstClr val="white"/>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1469" y="3779886"/>
            <a:ext cx="1044194" cy="1044194"/>
          </a:xfrm>
          <a:prstGeom prst="rect">
            <a:avLst/>
          </a:prstGeom>
        </p:spPr>
      </p:pic>
      <p:grpSp>
        <p:nvGrpSpPr>
          <p:cNvPr id="3" name="组合 2"/>
          <p:cNvGrpSpPr/>
          <p:nvPr/>
        </p:nvGrpSpPr>
        <p:grpSpPr>
          <a:xfrm>
            <a:off x="1827391" y="2174777"/>
            <a:ext cx="1571738" cy="1739921"/>
            <a:chOff x="171583" y="1832066"/>
            <a:chExt cx="1571738" cy="1739921"/>
          </a:xfrm>
        </p:grpSpPr>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8074" y="2199422"/>
              <a:ext cx="1015985" cy="1015985"/>
            </a:xfrm>
            <a:prstGeom prst="rect">
              <a:avLst/>
            </a:prstGeom>
          </p:spPr>
        </p:pic>
        <p:sp>
          <p:nvSpPr>
            <p:cNvPr id="24" name="文本框 32"/>
            <p:cNvSpPr txBox="1"/>
            <p:nvPr/>
          </p:nvSpPr>
          <p:spPr>
            <a:xfrm>
              <a:off x="171583" y="1832066"/>
              <a:ext cx="1107996" cy="369332"/>
            </a:xfrm>
            <a:prstGeom prst="rect">
              <a:avLst/>
            </a:prstGeom>
            <a:noFill/>
          </p:spPr>
          <p:txBody>
            <a:bodyPr wrap="none" rtlCol="0">
              <a:spAutoFit/>
            </a:bodyPr>
            <a:lstStyle/>
            <a:p>
              <a:pPr defTabSz="457200">
                <a:defRPr/>
              </a:pPr>
              <a:r>
                <a:rPr lang="zh-CN" altLang="en-US" b="1" kern="0" dirty="0">
                  <a:solidFill>
                    <a:prstClr val="black"/>
                  </a:solidFill>
                  <a:latin typeface="微软雅黑" panose="020B0503020204020204" pitchFamily="34" charset="-122"/>
                  <a:ea typeface="微软雅黑" panose="020B0503020204020204" pitchFamily="34" charset="-122"/>
                </a:rPr>
                <a:t>出现症状</a:t>
              </a:r>
              <a:endParaRPr lang="zh-CN" altLang="en-US" b="1" kern="0" dirty="0">
                <a:solidFill>
                  <a:prstClr val="black"/>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73660" y="3202655"/>
              <a:ext cx="1569661" cy="369332"/>
            </a:xfrm>
            <a:prstGeom prst="rect">
              <a:avLst/>
            </a:prstGeom>
            <a:noFill/>
          </p:spPr>
          <p:txBody>
            <a:bodyPr wrap="none" rtlCol="0">
              <a:spAutoFit/>
            </a:bodyPr>
            <a:lstStyle/>
            <a:p>
              <a:pPr algn="ctr" defTabSz="457200">
                <a:defRPr/>
              </a:pPr>
              <a:r>
                <a:rPr lang="zh-CN" altLang="en-US" b="1" kern="0" dirty="0">
                  <a:solidFill>
                    <a:prstClr val="black"/>
                  </a:solidFill>
                  <a:latin typeface="微软雅黑" panose="020B0503020204020204" pitchFamily="34" charset="-122"/>
                  <a:ea typeface="微软雅黑" panose="020B0503020204020204" pitchFamily="34" charset="-122"/>
                </a:rPr>
                <a:t>患者相关延迟</a:t>
              </a:r>
              <a:endParaRPr lang="zh-CN" altLang="en-US" b="1" kern="0" dirty="0">
                <a:solidFill>
                  <a:prstClr val="black"/>
                </a:solidFill>
                <a:latin typeface="微软雅黑" panose="020B0503020204020204" pitchFamily="34" charset="-122"/>
                <a:ea typeface="微软雅黑" panose="020B0503020204020204" pitchFamily="34" charset="-122"/>
              </a:endParaRPr>
            </a:p>
          </p:txBody>
        </p:sp>
      </p:grpSp>
      <p:sp>
        <p:nvSpPr>
          <p:cNvPr id="26" name="文本框 35"/>
          <p:cNvSpPr txBox="1"/>
          <p:nvPr/>
        </p:nvSpPr>
        <p:spPr>
          <a:xfrm>
            <a:off x="5101985" y="2584759"/>
            <a:ext cx="1125822" cy="368300"/>
          </a:xfrm>
          <a:prstGeom prst="rect">
            <a:avLst/>
          </a:prstGeom>
          <a:solidFill>
            <a:sysClr val="window" lastClr="FFFFFF"/>
          </a:solidFill>
        </p:spPr>
        <p:txBody>
          <a:bodyPr wrap="square" rtlCol="0">
            <a:spAutoFit/>
          </a:bodyPr>
          <a:lstStyle/>
          <a:p>
            <a:pPr defTabSz="457200">
              <a:defRPr/>
            </a:pPr>
            <a:r>
              <a:rPr lang="zh-CN" altLang="en-US" b="1" kern="0" dirty="0">
                <a:solidFill>
                  <a:prstClr val="black"/>
                </a:solidFill>
                <a:latin typeface="微软雅黑" panose="020B0503020204020204" pitchFamily="34" charset="-122"/>
                <a:ea typeface="微软雅黑" panose="020B0503020204020204" pitchFamily="34" charset="-122"/>
              </a:rPr>
              <a:t>运转时间</a:t>
            </a:r>
            <a:endParaRPr lang="zh-CN" altLang="en-US" b="1" kern="0" dirty="0">
              <a:solidFill>
                <a:prstClr val="black"/>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5"/>
          <a:stretch>
            <a:fillRect/>
          </a:stretch>
        </p:blipFill>
        <p:spPr>
          <a:xfrm>
            <a:off x="6357574" y="1952051"/>
            <a:ext cx="1666846" cy="1611548"/>
          </a:xfrm>
          <a:prstGeom prst="rect">
            <a:avLst/>
          </a:prstGeom>
        </p:spPr>
      </p:pic>
      <p:sp>
        <p:nvSpPr>
          <p:cNvPr id="38" name="上弧形箭头 37"/>
          <p:cNvSpPr>
            <a:spLocks noChangeArrowheads="1"/>
          </p:cNvSpPr>
          <p:nvPr/>
        </p:nvSpPr>
        <p:spPr bwMode="auto">
          <a:xfrm>
            <a:off x="4585982" y="1633628"/>
            <a:ext cx="5380109" cy="972859"/>
          </a:xfrm>
          <a:prstGeom prst="curvedDownArrow">
            <a:avLst>
              <a:gd name="adj1" fmla="val 24999"/>
              <a:gd name="adj2" fmla="val 49999"/>
              <a:gd name="adj3" fmla="val 25000"/>
            </a:avLst>
          </a:prstGeom>
          <a:solidFill>
            <a:srgbClr val="FF0000"/>
          </a:solidFill>
          <a:ln w="9525">
            <a:solidFill>
              <a:srgbClr val="FF0000"/>
            </a:solidFill>
            <a:miter lim="800000"/>
          </a:ln>
        </p:spPr>
        <p:txBody>
          <a:bodyPr/>
          <a:lstStyle>
            <a:lvl1pPr eaLnBrk="0" hangingPunct="0">
              <a:defRPr b="1">
                <a:solidFill>
                  <a:schemeClr val="tx1"/>
                </a:solidFill>
                <a:latin typeface="华文新魏" panose="02010800040101010101" pitchFamily="2" charset="-122"/>
                <a:ea typeface="宋体" pitchFamily="2" charset="-122"/>
              </a:defRPr>
            </a:lvl1pPr>
            <a:lvl2pPr marL="742950" indent="-285750" eaLnBrk="0" hangingPunct="0">
              <a:defRPr b="1">
                <a:solidFill>
                  <a:schemeClr val="tx1"/>
                </a:solidFill>
                <a:latin typeface="华文新魏" panose="02010800040101010101" pitchFamily="2" charset="-122"/>
                <a:ea typeface="宋体" pitchFamily="2" charset="-122"/>
              </a:defRPr>
            </a:lvl2pPr>
            <a:lvl3pPr marL="1143000" indent="-228600" eaLnBrk="0" hangingPunct="0">
              <a:defRPr b="1">
                <a:solidFill>
                  <a:schemeClr val="tx1"/>
                </a:solidFill>
                <a:latin typeface="华文新魏" panose="02010800040101010101" pitchFamily="2" charset="-122"/>
                <a:ea typeface="宋体" pitchFamily="2" charset="-122"/>
              </a:defRPr>
            </a:lvl3pPr>
            <a:lvl4pPr marL="1600200" indent="-228600" eaLnBrk="0" hangingPunct="0">
              <a:defRPr b="1">
                <a:solidFill>
                  <a:schemeClr val="tx1"/>
                </a:solidFill>
                <a:latin typeface="华文新魏" panose="02010800040101010101" pitchFamily="2" charset="-122"/>
                <a:ea typeface="宋体" pitchFamily="2" charset="-122"/>
              </a:defRPr>
            </a:lvl4pPr>
            <a:lvl5pPr marL="2057400" indent="-228600" eaLnBrk="0" hangingPunct="0">
              <a:defRPr b="1">
                <a:solidFill>
                  <a:schemeClr val="tx1"/>
                </a:solidFill>
                <a:latin typeface="华文新魏" panose="02010800040101010101" pitchFamily="2" charset="-122"/>
                <a:ea typeface="宋体" pitchFamily="2" charset="-122"/>
              </a:defRPr>
            </a:lvl5pPr>
            <a:lvl6pPr marL="2514600" indent="-228600" eaLnBrk="0" fontAlgn="base" hangingPunct="0">
              <a:spcBef>
                <a:spcPct val="0"/>
              </a:spcBef>
              <a:spcAft>
                <a:spcPct val="0"/>
              </a:spcAft>
              <a:buFont typeface="Arial" panose="020B0604020202090204" pitchFamily="34" charset="0"/>
              <a:defRPr b="1">
                <a:solidFill>
                  <a:schemeClr val="tx1"/>
                </a:solidFill>
                <a:latin typeface="华文新魏" panose="02010800040101010101" pitchFamily="2" charset="-122"/>
                <a:ea typeface="宋体" pitchFamily="2" charset="-122"/>
              </a:defRPr>
            </a:lvl6pPr>
            <a:lvl7pPr marL="2971800" indent="-228600" eaLnBrk="0" fontAlgn="base" hangingPunct="0">
              <a:spcBef>
                <a:spcPct val="0"/>
              </a:spcBef>
              <a:spcAft>
                <a:spcPct val="0"/>
              </a:spcAft>
              <a:buFont typeface="Arial" panose="020B0604020202090204" pitchFamily="34" charset="0"/>
              <a:defRPr b="1">
                <a:solidFill>
                  <a:schemeClr val="tx1"/>
                </a:solidFill>
                <a:latin typeface="华文新魏" panose="02010800040101010101" pitchFamily="2" charset="-122"/>
                <a:ea typeface="宋体" pitchFamily="2" charset="-122"/>
              </a:defRPr>
            </a:lvl7pPr>
            <a:lvl8pPr marL="3429000" indent="-228600" eaLnBrk="0" fontAlgn="base" hangingPunct="0">
              <a:spcBef>
                <a:spcPct val="0"/>
              </a:spcBef>
              <a:spcAft>
                <a:spcPct val="0"/>
              </a:spcAft>
              <a:buFont typeface="Arial" panose="020B0604020202090204" pitchFamily="34" charset="0"/>
              <a:defRPr b="1">
                <a:solidFill>
                  <a:schemeClr val="tx1"/>
                </a:solidFill>
                <a:latin typeface="华文新魏" panose="02010800040101010101" pitchFamily="2" charset="-122"/>
                <a:ea typeface="宋体" pitchFamily="2" charset="-122"/>
              </a:defRPr>
            </a:lvl8pPr>
            <a:lvl9pPr marL="3886200" indent="-228600" eaLnBrk="0" fontAlgn="base" hangingPunct="0">
              <a:spcBef>
                <a:spcPct val="0"/>
              </a:spcBef>
              <a:spcAft>
                <a:spcPct val="0"/>
              </a:spcAft>
              <a:buFont typeface="Arial" panose="020B0604020202090204" pitchFamily="34" charset="0"/>
              <a:defRPr b="1">
                <a:solidFill>
                  <a:schemeClr val="tx1"/>
                </a:solidFill>
                <a:latin typeface="华文新魏" panose="02010800040101010101" pitchFamily="2" charset="-122"/>
                <a:ea typeface="宋体" pitchFamily="2" charset="-122"/>
              </a:defRPr>
            </a:lvl9pPr>
          </a:lstStyle>
          <a:p>
            <a:pPr eaLnBrk="1" hangingPunct="1">
              <a:spcBef>
                <a:spcPct val="20000"/>
              </a:spcBef>
              <a:buFontTx/>
              <a:buNone/>
            </a:pPr>
            <a:endParaRPr lang="zh-CN" altLang="en-US"/>
          </a:p>
        </p:txBody>
      </p:sp>
      <p:sp>
        <p:nvSpPr>
          <p:cNvPr id="33" name="TextBox 62"/>
          <p:cNvSpPr txBox="1">
            <a:spLocks noChangeArrowheads="1"/>
          </p:cNvSpPr>
          <p:nvPr/>
        </p:nvSpPr>
        <p:spPr bwMode="auto">
          <a:xfrm>
            <a:off x="1949990" y="5577121"/>
            <a:ext cx="8621674" cy="829945"/>
          </a:xfrm>
          <a:prstGeom prst="rect">
            <a:avLst/>
          </a:prstGeom>
          <a:solidFill>
            <a:schemeClr val="accent2">
              <a:lumMod val="40000"/>
              <a:lumOff val="60000"/>
            </a:schemeClr>
          </a:solidFill>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b="1">
                <a:solidFill>
                  <a:schemeClr val="tx1"/>
                </a:solidFill>
                <a:latin typeface="华文新魏" panose="02010800040101010101" pitchFamily="2" charset="-122"/>
                <a:ea typeface="宋体" pitchFamily="2" charset="-122"/>
              </a:defRPr>
            </a:lvl1pPr>
            <a:lvl2pPr marL="742950" indent="-285750" eaLnBrk="0" hangingPunct="0">
              <a:defRPr b="1">
                <a:solidFill>
                  <a:schemeClr val="tx1"/>
                </a:solidFill>
                <a:latin typeface="华文新魏" panose="02010800040101010101" pitchFamily="2" charset="-122"/>
                <a:ea typeface="宋体" pitchFamily="2" charset="-122"/>
              </a:defRPr>
            </a:lvl2pPr>
            <a:lvl3pPr marL="1143000" indent="-228600" eaLnBrk="0" hangingPunct="0">
              <a:defRPr b="1">
                <a:solidFill>
                  <a:schemeClr val="tx1"/>
                </a:solidFill>
                <a:latin typeface="华文新魏" panose="02010800040101010101" pitchFamily="2" charset="-122"/>
                <a:ea typeface="宋体" pitchFamily="2" charset="-122"/>
              </a:defRPr>
            </a:lvl3pPr>
            <a:lvl4pPr marL="1600200" indent="-228600" eaLnBrk="0" hangingPunct="0">
              <a:defRPr b="1">
                <a:solidFill>
                  <a:schemeClr val="tx1"/>
                </a:solidFill>
                <a:latin typeface="华文新魏" panose="02010800040101010101" pitchFamily="2" charset="-122"/>
                <a:ea typeface="宋体" pitchFamily="2" charset="-122"/>
              </a:defRPr>
            </a:lvl4pPr>
            <a:lvl5pPr marL="2057400" indent="-228600" eaLnBrk="0" hangingPunct="0">
              <a:defRPr b="1">
                <a:solidFill>
                  <a:schemeClr val="tx1"/>
                </a:solidFill>
                <a:latin typeface="华文新魏" panose="02010800040101010101" pitchFamily="2" charset="-122"/>
                <a:ea typeface="宋体" pitchFamily="2" charset="-122"/>
              </a:defRPr>
            </a:lvl5pPr>
            <a:lvl6pPr marL="2514600" indent="-228600" eaLnBrk="0" fontAlgn="base" hangingPunct="0">
              <a:spcBef>
                <a:spcPct val="0"/>
              </a:spcBef>
              <a:spcAft>
                <a:spcPct val="0"/>
              </a:spcAft>
              <a:buFont typeface="Arial" panose="020B0604020202090204" pitchFamily="34" charset="0"/>
              <a:defRPr b="1">
                <a:solidFill>
                  <a:schemeClr val="tx1"/>
                </a:solidFill>
                <a:latin typeface="华文新魏" panose="02010800040101010101" pitchFamily="2" charset="-122"/>
                <a:ea typeface="宋体" pitchFamily="2" charset="-122"/>
              </a:defRPr>
            </a:lvl6pPr>
            <a:lvl7pPr marL="2971800" indent="-228600" eaLnBrk="0" fontAlgn="base" hangingPunct="0">
              <a:spcBef>
                <a:spcPct val="0"/>
              </a:spcBef>
              <a:spcAft>
                <a:spcPct val="0"/>
              </a:spcAft>
              <a:buFont typeface="Arial" panose="020B0604020202090204" pitchFamily="34" charset="0"/>
              <a:defRPr b="1">
                <a:solidFill>
                  <a:schemeClr val="tx1"/>
                </a:solidFill>
                <a:latin typeface="华文新魏" panose="02010800040101010101" pitchFamily="2" charset="-122"/>
                <a:ea typeface="宋体" pitchFamily="2" charset="-122"/>
              </a:defRPr>
            </a:lvl7pPr>
            <a:lvl8pPr marL="3429000" indent="-228600" eaLnBrk="0" fontAlgn="base" hangingPunct="0">
              <a:spcBef>
                <a:spcPct val="0"/>
              </a:spcBef>
              <a:spcAft>
                <a:spcPct val="0"/>
              </a:spcAft>
              <a:buFont typeface="Arial" panose="020B0604020202090204" pitchFamily="34" charset="0"/>
              <a:defRPr b="1">
                <a:solidFill>
                  <a:schemeClr val="tx1"/>
                </a:solidFill>
                <a:latin typeface="华文新魏" panose="02010800040101010101" pitchFamily="2" charset="-122"/>
                <a:ea typeface="宋体" pitchFamily="2" charset="-122"/>
              </a:defRPr>
            </a:lvl8pPr>
            <a:lvl9pPr marL="3886200" indent="-228600" eaLnBrk="0" fontAlgn="base" hangingPunct="0">
              <a:spcBef>
                <a:spcPct val="0"/>
              </a:spcBef>
              <a:spcAft>
                <a:spcPct val="0"/>
              </a:spcAft>
              <a:buFont typeface="Arial" panose="020B0604020202090204" pitchFamily="34" charset="0"/>
              <a:defRPr b="1">
                <a:solidFill>
                  <a:schemeClr val="tx1"/>
                </a:solidFill>
                <a:latin typeface="华文新魏" panose="02010800040101010101" pitchFamily="2" charset="-122"/>
                <a:ea typeface="宋体" pitchFamily="2" charset="-122"/>
              </a:defRPr>
            </a:lvl9pPr>
          </a:lstStyle>
          <a:p>
            <a:pPr eaLnBrk="1" hangingPunct="1">
              <a:buFontTx/>
              <a:buNone/>
            </a:pPr>
            <a:r>
              <a:rPr lang="zh-CN" altLang="en-US" sz="2400" dirty="0">
                <a:solidFill>
                  <a:schemeClr val="bg1"/>
                </a:solidFill>
                <a:latin typeface="微软雅黑" panose="020B0503020204020204" pitchFamily="34" charset="-122"/>
                <a:ea typeface="微软雅黑" panose="020B0503020204020204" pitchFamily="34" charset="-122"/>
              </a:rPr>
              <a:t>胸痛中心认证体系的理论基础：</a:t>
            </a:r>
            <a:endParaRPr lang="en-US" altLang="zh-CN" sz="2400" dirty="0">
              <a:solidFill>
                <a:schemeClr val="bg1"/>
              </a:solidFill>
              <a:latin typeface="微软雅黑" panose="020B0503020204020204" pitchFamily="34" charset="-122"/>
              <a:ea typeface="微软雅黑" panose="020B0503020204020204" pitchFamily="34" charset="-122"/>
            </a:endParaRPr>
          </a:p>
          <a:p>
            <a:pPr eaLnBrk="1" hangingPunct="1">
              <a:buFontTx/>
              <a:buNone/>
            </a:pPr>
            <a:r>
              <a:rPr lang="en-US" altLang="zh-CN" sz="2400" dirty="0">
                <a:solidFill>
                  <a:srgbClr val="FF0000"/>
                </a:solidFill>
                <a:latin typeface="微软雅黑" panose="020B0503020204020204" pitchFamily="34" charset="-122"/>
                <a:ea typeface="微软雅黑" panose="020B0503020204020204" pitchFamily="34" charset="-122"/>
              </a:rPr>
              <a:t>                                            ——</a:t>
            </a:r>
            <a:r>
              <a:rPr lang="zh-CN" altLang="en-US" sz="2400" dirty="0">
                <a:solidFill>
                  <a:srgbClr val="FF0000"/>
                </a:solidFill>
                <a:latin typeface="微软雅黑" panose="020B0503020204020204" pitchFamily="34" charset="-122"/>
                <a:ea typeface="微软雅黑" panose="020B0503020204020204" pitchFamily="34" charset="-122"/>
              </a:rPr>
              <a:t>建立区域协同救治体系</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8" name="文本框 34"/>
          <p:cNvSpPr txBox="1"/>
          <p:nvPr/>
        </p:nvSpPr>
        <p:spPr>
          <a:xfrm>
            <a:off x="3851067" y="2156955"/>
            <a:ext cx="1554480" cy="368300"/>
          </a:xfrm>
          <a:prstGeom prst="rect">
            <a:avLst/>
          </a:prstGeom>
          <a:solidFill>
            <a:sysClr val="window" lastClr="FFFFFF"/>
          </a:solidFill>
        </p:spPr>
        <p:txBody>
          <a:bodyPr wrap="none" rtlCol="0">
            <a:spAutoFit/>
          </a:bodyPr>
          <a:lstStyle/>
          <a:p>
            <a:pPr algn="ctr" defTabSz="457200">
              <a:defRPr/>
            </a:pPr>
            <a:r>
              <a:rPr lang="zh-CN" altLang="en-US" b="1" kern="0" dirty="0">
                <a:solidFill>
                  <a:prstClr val="black"/>
                </a:solidFill>
                <a:latin typeface="微软雅黑" panose="020B0503020204020204" pitchFamily="34" charset="-122"/>
                <a:ea typeface="微软雅黑" panose="020B0503020204020204" pitchFamily="34" charset="-122"/>
              </a:rPr>
              <a:t>院前急救系统</a:t>
            </a:r>
            <a:endParaRPr lang="zh-CN" altLang="en-US" b="1" kern="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5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598920" y="2022475"/>
            <a:ext cx="5678170" cy="3046095"/>
          </a:xfrm>
          <a:prstGeom prst="rect">
            <a:avLst/>
          </a:prstGeom>
          <a:noFill/>
        </p:spPr>
        <p:txBody>
          <a:bodyPr wrap="square" rtlCol="0">
            <a:spAutoFit/>
          </a:bodyPr>
          <a:lstStyle/>
          <a:p>
            <a:pPr>
              <a:lnSpc>
                <a:spcPct val="200000"/>
              </a:lnSpc>
            </a:pPr>
            <a:r>
              <a:rPr lang="zh-CN" altLang="en-US" sz="1600" b="1" dirty="0">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全国范围胸痛中心建设数量</a:t>
            </a:r>
            <a:r>
              <a:rPr lang="en-US" altLang="zh-CN" sz="2400" b="1" dirty="0">
                <a:solidFill>
                  <a:srgbClr val="FF0000"/>
                </a:solidFill>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5800+</a:t>
            </a:r>
            <a:r>
              <a:rPr lang="zh-CN" altLang="en-US" sz="1600" b="1" dirty="0">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家</a:t>
            </a:r>
            <a:endParaRPr lang="zh-CN" altLang="en-US" sz="1600" b="1" dirty="0">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endParaRPr>
          </a:p>
          <a:p>
            <a:pPr>
              <a:lnSpc>
                <a:spcPct val="200000"/>
              </a:lnSpc>
            </a:pPr>
            <a:r>
              <a:rPr lang="en-US" altLang="zh-CN" sz="2400" b="1" dirty="0">
                <a:solidFill>
                  <a:srgbClr val="FF0000"/>
                </a:solidFill>
                <a:highlight>
                  <a:srgbClr val="000000">
                    <a:alpha val="0"/>
                  </a:srgbClr>
                </a:highlight>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36</a:t>
            </a:r>
            <a:r>
              <a:rPr lang="zh-CN" altLang="en-US" sz="1600" b="1" dirty="0">
                <a:highlight>
                  <a:srgbClr val="000000">
                    <a:alpha val="0"/>
                  </a:srgbClr>
                </a:highlight>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批次累计通过认证</a:t>
            </a:r>
            <a:r>
              <a:rPr lang="en-US" altLang="zh-CN" sz="2400" b="1" dirty="0">
                <a:solidFill>
                  <a:srgbClr val="FF0000"/>
                </a:solidFill>
                <a:highlight>
                  <a:srgbClr val="000000">
                    <a:alpha val="0"/>
                  </a:srgbClr>
                </a:highlight>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2808</a:t>
            </a:r>
            <a:r>
              <a:rPr lang="zh-CN" altLang="en-US" sz="1600" b="1" dirty="0">
                <a:highlight>
                  <a:srgbClr val="000000">
                    <a:alpha val="0"/>
                  </a:srgbClr>
                </a:highlight>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家，</a:t>
            </a:r>
            <a:endParaRPr lang="en-US" altLang="zh-CN" sz="1600" b="1" dirty="0">
              <a:highlight>
                <a:srgbClr val="000000">
                  <a:alpha val="0"/>
                </a:srgbClr>
              </a:highlight>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endParaRPr>
          </a:p>
          <a:p>
            <a:pPr>
              <a:lnSpc>
                <a:spcPct val="200000"/>
              </a:lnSpc>
            </a:pPr>
            <a:r>
              <a:rPr lang="zh-CN" altLang="en-US" sz="1600" b="1" dirty="0">
                <a:highlight>
                  <a:srgbClr val="000000">
                    <a:alpha val="0"/>
                  </a:srgbClr>
                </a:highlight>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标准版</a:t>
            </a:r>
            <a:r>
              <a:rPr lang="en-US" altLang="zh-CN" sz="2400" b="1" dirty="0">
                <a:solidFill>
                  <a:srgbClr val="FF0000"/>
                </a:solidFill>
                <a:highlight>
                  <a:srgbClr val="000000">
                    <a:alpha val="0"/>
                  </a:srgbClr>
                </a:highlight>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1322</a:t>
            </a:r>
            <a:r>
              <a:rPr lang="zh-CN" altLang="en-US" sz="1600" b="1" dirty="0">
                <a:highlight>
                  <a:srgbClr val="000000">
                    <a:alpha val="0"/>
                  </a:srgbClr>
                </a:highlight>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家 基层版</a:t>
            </a:r>
            <a:r>
              <a:rPr lang="en-US" altLang="zh-CN" sz="2400" b="1" dirty="0">
                <a:solidFill>
                  <a:srgbClr val="FF0000"/>
                </a:solidFill>
                <a:highlight>
                  <a:srgbClr val="000000">
                    <a:alpha val="0"/>
                  </a:srgbClr>
                </a:highlight>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1486</a:t>
            </a:r>
            <a:r>
              <a:rPr lang="zh-CN" altLang="en-US" sz="1600" b="1" dirty="0">
                <a:highlight>
                  <a:srgbClr val="000000">
                    <a:alpha val="0"/>
                  </a:srgbClr>
                </a:highlight>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家</a:t>
            </a:r>
            <a:endParaRPr lang="en-US" altLang="zh-CN" sz="1600" b="1" dirty="0">
              <a:highlight>
                <a:srgbClr val="000000">
                  <a:alpha val="0"/>
                </a:srgbClr>
              </a:highlight>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endParaRPr>
          </a:p>
          <a:p>
            <a:pPr>
              <a:lnSpc>
                <a:spcPct val="200000"/>
              </a:lnSpc>
            </a:pPr>
            <a:r>
              <a:rPr lang="zh-CN" altLang="en-US" sz="1600" b="1" dirty="0">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胸痛救治单元建设数量超</a:t>
            </a:r>
            <a:r>
              <a:rPr lang="en-US" altLang="zh-CN" sz="2400" b="1" dirty="0">
                <a:solidFill>
                  <a:srgbClr val="FF0000"/>
                </a:solidFill>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1.2</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万</a:t>
            </a:r>
            <a:r>
              <a:rPr lang="zh-CN" altLang="en-US" sz="1600" b="1" dirty="0">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家，通过验收超</a:t>
            </a:r>
            <a:r>
              <a:rPr lang="en-US" altLang="zh-CN" sz="2400" b="1" dirty="0">
                <a:solidFill>
                  <a:srgbClr val="FF0000"/>
                </a:solidFill>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3800</a:t>
            </a:r>
            <a:r>
              <a:rPr lang="zh-CN" altLang="en-US" sz="1600" b="1" dirty="0">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rPr>
              <a:t>家</a:t>
            </a:r>
            <a:endParaRPr lang="zh-CN" altLang="en-US" sz="1600" b="1" dirty="0">
              <a:latin typeface="微软雅黑" panose="020B0503020204020204" pitchFamily="34" charset="-122"/>
              <a:ea typeface="微软雅黑" panose="020B0503020204020204" pitchFamily="34" charset="-122"/>
              <a:cs typeface="Times New Roman" panose="02020503050405090304" pitchFamily="18" charset="0"/>
              <a:sym typeface="微软雅黑" panose="020B0503020204020204" pitchFamily="34" charset="-122"/>
            </a:endParaRPr>
          </a:p>
        </p:txBody>
      </p:sp>
      <p:pic>
        <p:nvPicPr>
          <p:cNvPr id="21" name="图片 20"/>
          <p:cNvPicPr>
            <a:picLocks noChangeAspect="1"/>
          </p:cNvPicPr>
          <p:nvPr/>
        </p:nvPicPr>
        <p:blipFill>
          <a:blip r:embed="rId1"/>
          <a:stretch>
            <a:fillRect/>
          </a:stretch>
        </p:blipFill>
        <p:spPr>
          <a:xfrm>
            <a:off x="279400" y="1842135"/>
            <a:ext cx="6319520" cy="3746500"/>
          </a:xfrm>
          <a:prstGeom prst="rect">
            <a:avLst/>
          </a:prstGeom>
          <a:ln w="28575" cmpd="sng">
            <a:solidFill>
              <a:schemeClr val="accent1">
                <a:shade val="50000"/>
              </a:schemeClr>
            </a:solidFill>
            <a:prstDash val="solid"/>
          </a:ln>
        </p:spPr>
      </p:pic>
      <p:sp>
        <p:nvSpPr>
          <p:cNvPr id="8" name="文本框 7"/>
          <p:cNvSpPr txBox="1"/>
          <p:nvPr/>
        </p:nvSpPr>
        <p:spPr>
          <a:xfrm>
            <a:off x="2910840" y="349250"/>
            <a:ext cx="8169275" cy="583565"/>
          </a:xfrm>
          <a:prstGeom prst="rect">
            <a:avLst/>
          </a:prstGeom>
          <a:noFill/>
        </p:spPr>
        <p:txBody>
          <a:bodyPr wrap="square" rtlCol="0" anchor="t">
            <a:spAutoFit/>
          </a:bodyPr>
          <a:lstStyle/>
          <a:p>
            <a:pPr fontAlgn="auto">
              <a:lnSpc>
                <a:spcPct val="100000"/>
              </a:lnSpc>
            </a:pPr>
            <a:r>
              <a:rPr lang="zh-CN" altLang="en-US" sz="3200" b="1" dirty="0">
                <a:solidFill>
                  <a:srgbClr val="002060"/>
                </a:solidFill>
                <a:latin typeface="微软雅黑" panose="020B0503020204020204" pitchFamily="34" charset="-122"/>
                <a:ea typeface="微软雅黑" panose="020B0503020204020204" pitchFamily="34" charset="-122"/>
                <a:sym typeface="+mn-ea"/>
              </a:rPr>
              <a:t>构建了覆盖全国的急性胸痛协同救治网络</a:t>
            </a:r>
            <a:endParaRPr lang="zh-CN" altLang="en-US" sz="3200" b="1" dirty="0">
              <a:solidFill>
                <a:srgbClr val="00206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b="10441"/>
          <a:stretch>
            <a:fillRect/>
          </a:stretch>
        </p:blipFill>
        <p:spPr>
          <a:xfrm>
            <a:off x="2723174" y="1677937"/>
            <a:ext cx="6122505" cy="2325516"/>
          </a:xfrm>
          <a:prstGeom prst="rect">
            <a:avLst/>
          </a:prstGeom>
        </p:spPr>
      </p:pic>
      <p:pic>
        <p:nvPicPr>
          <p:cNvPr id="3" name="图片 2"/>
          <p:cNvPicPr>
            <a:picLocks noChangeAspect="1"/>
          </p:cNvPicPr>
          <p:nvPr/>
        </p:nvPicPr>
        <p:blipFill>
          <a:blip r:embed="rId4"/>
          <a:stretch>
            <a:fillRect/>
          </a:stretch>
        </p:blipFill>
        <p:spPr>
          <a:xfrm>
            <a:off x="57150" y="4137025"/>
            <a:ext cx="5908675" cy="2325370"/>
          </a:xfrm>
          <a:prstGeom prst="rect">
            <a:avLst/>
          </a:prstGeom>
        </p:spPr>
      </p:pic>
      <p:pic>
        <p:nvPicPr>
          <p:cNvPr id="4" name="图片 3"/>
          <p:cNvPicPr>
            <a:picLocks noChangeAspect="1"/>
          </p:cNvPicPr>
          <p:nvPr/>
        </p:nvPicPr>
        <p:blipFill>
          <a:blip r:embed="rId5"/>
          <a:stretch>
            <a:fillRect/>
          </a:stretch>
        </p:blipFill>
        <p:spPr>
          <a:xfrm>
            <a:off x="6226491" y="4091323"/>
            <a:ext cx="5908052" cy="2371365"/>
          </a:xfrm>
          <a:prstGeom prst="rect">
            <a:avLst/>
          </a:prstGeom>
        </p:spPr>
      </p:pic>
      <p:sp>
        <p:nvSpPr>
          <p:cNvPr id="5" name="文本框 4"/>
          <p:cNvSpPr txBox="1"/>
          <p:nvPr/>
        </p:nvSpPr>
        <p:spPr>
          <a:xfrm>
            <a:off x="1235075" y="332994"/>
            <a:ext cx="9925050" cy="583565"/>
          </a:xfrm>
          <a:prstGeom prst="rect">
            <a:avLst/>
          </a:prstGeom>
          <a:noFill/>
        </p:spPr>
        <p:txBody>
          <a:bodyPr wrap="square">
            <a:spAutoFit/>
          </a:bodyPr>
          <a:lstStyle/>
          <a:p>
            <a:pPr algn="ctr"/>
            <a:r>
              <a:rPr lang="zh-CN" altLang="en-US" sz="320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sym typeface="+mn-ea"/>
              </a:rPr>
              <a:t>基层急性心梗救治现状不容乐观</a:t>
            </a:r>
            <a:endParaRPr lang="zh-CN" altLang="en-US" sz="32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sym typeface="+mn-ea"/>
            </a:endParaRPr>
          </a:p>
        </p:txBody>
      </p:sp>
      <p:sp>
        <p:nvSpPr>
          <p:cNvPr id="6" name="文本框 5"/>
          <p:cNvSpPr txBox="1"/>
          <p:nvPr/>
        </p:nvSpPr>
        <p:spPr>
          <a:xfrm>
            <a:off x="4601595" y="1280691"/>
            <a:ext cx="2365661" cy="369332"/>
          </a:xfrm>
          <a:prstGeom prst="rect">
            <a:avLst/>
          </a:prstGeom>
          <a:solidFill>
            <a:schemeClr val="accent4">
              <a:lumMod val="60000"/>
              <a:lumOff val="40000"/>
            </a:schemeClr>
          </a:solidFill>
        </p:spPr>
        <p:txBody>
          <a:bodyPr wrap="square">
            <a:spAutoFit/>
          </a:bodyPr>
          <a:lstStyle/>
          <a:p>
            <a:pPr algn="ctr"/>
            <a:r>
              <a:rPr lang="zh-CN" altLang="en-US"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sym typeface="+mn-ea"/>
              </a:rPr>
              <a:t>一、民众急救意识弱</a:t>
            </a:r>
            <a:endParaRPr lang="zh-CN" altLang="en-US"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endParaRPr>
          </a:p>
        </p:txBody>
      </p:sp>
      <p:sp>
        <p:nvSpPr>
          <p:cNvPr id="7" name="文本框 6"/>
          <p:cNvSpPr txBox="1"/>
          <p:nvPr/>
        </p:nvSpPr>
        <p:spPr>
          <a:xfrm>
            <a:off x="316316" y="3772034"/>
            <a:ext cx="2406858" cy="369332"/>
          </a:xfrm>
          <a:prstGeom prst="rect">
            <a:avLst/>
          </a:prstGeom>
          <a:solidFill>
            <a:schemeClr val="accent4">
              <a:lumMod val="60000"/>
              <a:lumOff val="40000"/>
            </a:schemeClr>
          </a:solidFill>
        </p:spPr>
        <p:txBody>
          <a:bodyPr wrap="square">
            <a:spAutoFit/>
          </a:bodyPr>
          <a:lstStyle/>
          <a:p>
            <a:pPr algn="ctr"/>
            <a:r>
              <a:rPr lang="zh-CN" altLang="en-US"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sym typeface="+mn-ea"/>
              </a:rPr>
              <a:t>二、院前救治时间长</a:t>
            </a:r>
            <a:endParaRPr lang="zh-CN" altLang="en-US"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endParaRPr>
          </a:p>
        </p:txBody>
      </p:sp>
      <p:sp>
        <p:nvSpPr>
          <p:cNvPr id="8" name="文本框 7"/>
          <p:cNvSpPr txBox="1"/>
          <p:nvPr/>
        </p:nvSpPr>
        <p:spPr>
          <a:xfrm>
            <a:off x="8873978" y="3762790"/>
            <a:ext cx="2571216" cy="369332"/>
          </a:xfrm>
          <a:prstGeom prst="rect">
            <a:avLst/>
          </a:prstGeom>
          <a:solidFill>
            <a:schemeClr val="accent4">
              <a:lumMod val="60000"/>
              <a:lumOff val="40000"/>
            </a:schemeClr>
          </a:solidFill>
        </p:spPr>
        <p:txBody>
          <a:bodyPr wrap="square">
            <a:spAutoFit/>
          </a:bodyPr>
          <a:lstStyle/>
          <a:p>
            <a:r>
              <a:rPr lang="zh-CN" altLang="en-US"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sym typeface="+mn-ea"/>
              </a:rPr>
              <a:t>三、上下联动有待加强</a:t>
            </a:r>
            <a:endParaRPr lang="zh-CN" altLang="en-US"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endParaRPr>
          </a:p>
        </p:txBody>
      </p:sp>
      <p:graphicFrame>
        <p:nvGraphicFramePr>
          <p:cNvPr id="16" name="Chart 7"/>
          <p:cNvGraphicFramePr/>
          <p:nvPr>
            <p:custDataLst>
              <p:tags r:id="rId6"/>
            </p:custDataLst>
          </p:nvPr>
        </p:nvGraphicFramePr>
        <p:xfrm>
          <a:off x="3137535" y="4608195"/>
          <a:ext cx="2722245" cy="1854200"/>
        </p:xfrm>
        <a:graphic>
          <a:graphicData uri="http://schemas.openxmlformats.org/drawingml/2006/chart">
            <c:chart xmlns:c="http://schemas.openxmlformats.org/drawingml/2006/chart" xmlns:r="http://schemas.openxmlformats.org/officeDocument/2006/relationships" r:id="rId1"/>
          </a:graphicData>
        </a:graphic>
      </p:graphicFrame>
    </p:spTree>
    <p:custDataLst>
      <p:tags r:id="rId7"/>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79425" y="423228"/>
            <a:ext cx="11233150" cy="107632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j-cs"/>
                <a:sym typeface="+mn-ea"/>
              </a:rPr>
              <a:t>胸痛中心体系发展需要：</a:t>
            </a:r>
            <a:endParaRPr kumimoji="0" lang="zh-CN" altLang="en-US" sz="3200" i="0" u="none" strike="noStrike" kern="1200" cap="none" spc="0" normalizeH="0" baseline="0" noProof="0" dirty="0">
              <a:ln>
                <a:noFill/>
              </a:ln>
              <a:solidFill>
                <a:prstClr val="black">
                  <a:lumMod val="85000"/>
                  <a:lumOff val="15000"/>
                </a:prst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j-cs"/>
              </a:rPr>
              <a:t>深化胸痛区域协同救治体系的对策</a:t>
            </a:r>
            <a:endParaRPr kumimoji="0" lang="zh-CN" altLang="en-US" sz="3200" i="0" u="none" strike="noStrike" kern="1200" cap="none" spc="0" normalizeH="0" baseline="0"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j-cs"/>
            </a:endParaRPr>
          </a:p>
        </p:txBody>
      </p:sp>
      <p:grpSp>
        <p:nvGrpSpPr>
          <p:cNvPr id="3" name="组合 2"/>
          <p:cNvGrpSpPr/>
          <p:nvPr/>
        </p:nvGrpSpPr>
        <p:grpSpPr>
          <a:xfrm>
            <a:off x="941933" y="1695112"/>
            <a:ext cx="10308134" cy="4326275"/>
            <a:chOff x="897056" y="1695112"/>
            <a:chExt cx="10308134" cy="4326275"/>
          </a:xfrm>
        </p:grpSpPr>
        <p:grpSp>
          <p:nvGrpSpPr>
            <p:cNvPr id="4" name="组合 3"/>
            <p:cNvGrpSpPr/>
            <p:nvPr/>
          </p:nvGrpSpPr>
          <p:grpSpPr>
            <a:xfrm>
              <a:off x="897056" y="1695112"/>
              <a:ext cx="4792835" cy="4326275"/>
              <a:chOff x="717537" y="1695112"/>
              <a:chExt cx="4792835" cy="4326275"/>
            </a:xfrm>
          </p:grpSpPr>
          <p:sp>
            <p:nvSpPr>
              <p:cNvPr id="28" name="矩形 27"/>
              <p:cNvSpPr/>
              <p:nvPr/>
            </p:nvSpPr>
            <p:spPr>
              <a:xfrm>
                <a:off x="717537" y="1695112"/>
                <a:ext cx="4777136" cy="4326275"/>
              </a:xfrm>
              <a:prstGeom prst="rect">
                <a:avLst/>
              </a:prstGeom>
              <a:noFill/>
              <a:ln>
                <a:gradFill flip="none" rotWithShape="1">
                  <a:gsLst>
                    <a:gs pos="0">
                      <a:srgbClr val="041C8C"/>
                    </a:gs>
                    <a:gs pos="100000">
                      <a:srgbClr val="041C8C">
                        <a:alpha val="0"/>
                      </a:srgb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endParaRPr>
              </a:p>
            </p:txBody>
          </p:sp>
          <p:grpSp>
            <p:nvGrpSpPr>
              <p:cNvPr id="29" name="组合 28"/>
              <p:cNvGrpSpPr/>
              <p:nvPr/>
            </p:nvGrpSpPr>
            <p:grpSpPr>
              <a:xfrm>
                <a:off x="717537" y="1842738"/>
                <a:ext cx="4792835" cy="4031022"/>
                <a:chOff x="717537" y="1822800"/>
                <a:chExt cx="4792835" cy="4031022"/>
              </a:xfrm>
            </p:grpSpPr>
            <p:grpSp>
              <p:nvGrpSpPr>
                <p:cNvPr id="30" name="组合 29"/>
                <p:cNvGrpSpPr/>
                <p:nvPr/>
              </p:nvGrpSpPr>
              <p:grpSpPr>
                <a:xfrm>
                  <a:off x="717537" y="1822800"/>
                  <a:ext cx="4640567" cy="2315048"/>
                  <a:chOff x="717537" y="1822800"/>
                  <a:chExt cx="4640567" cy="2315048"/>
                </a:xfrm>
              </p:grpSpPr>
              <p:grpSp>
                <p:nvGrpSpPr>
                  <p:cNvPr id="40" name="组合 39"/>
                  <p:cNvGrpSpPr/>
                  <p:nvPr/>
                </p:nvGrpSpPr>
                <p:grpSpPr>
                  <a:xfrm>
                    <a:off x="717537" y="1822800"/>
                    <a:ext cx="1838234" cy="369332"/>
                    <a:chOff x="717537" y="1822800"/>
                    <a:chExt cx="1838234" cy="369332"/>
                  </a:xfrm>
                </p:grpSpPr>
                <p:sp>
                  <p:nvSpPr>
                    <p:cNvPr id="48" name="矩形: 圆顶角 47"/>
                    <p:cNvSpPr/>
                    <p:nvPr/>
                  </p:nvSpPr>
                  <p:spPr>
                    <a:xfrm rot="5400000">
                      <a:off x="1475464" y="1089928"/>
                      <a:ext cx="322379" cy="1838234"/>
                    </a:xfrm>
                    <a:prstGeom prst="round2SameRect">
                      <a:avLst>
                        <a:gd name="adj1" fmla="val 50000"/>
                        <a:gd name="adj2" fmla="val 0"/>
                      </a:avLst>
                    </a:prstGeom>
                    <a:solidFill>
                      <a:srgbClr val="000A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877004" y="1822800"/>
                      <a:ext cx="1543609" cy="369332"/>
                      <a:chOff x="946854" y="1822800"/>
                      <a:chExt cx="1543609" cy="369332"/>
                    </a:xfrm>
                  </p:grpSpPr>
                  <p:sp>
                    <p:nvSpPr>
                      <p:cNvPr id="50" name="文本框 49"/>
                      <p:cNvSpPr txBox="1"/>
                      <p:nvPr/>
                    </p:nvSpPr>
                    <p:spPr>
                      <a:xfrm>
                        <a:off x="1151635" y="1822800"/>
                        <a:ext cx="1338828" cy="369332"/>
                      </a:xfrm>
                      <a:prstGeom prst="rect">
                        <a:avLst/>
                      </a:prstGeom>
                      <a:noFill/>
                    </p:spPr>
                    <p:txBody>
                      <a:bodyPr wrap="none">
                        <a:spAutoFit/>
                      </a:bodyPr>
                      <a:lstStyle/>
                      <a:p>
                        <a:pPr marR="0" lvl="0" algn="ctr" defTabSz="914400" rtl="0" eaLnBrk="1" fontAlgn="auto" latinLnBrk="0" hangingPunct="1">
                          <a:lnSpc>
                            <a:spcPct val="100000"/>
                          </a:lnSpc>
                          <a:spcBef>
                            <a:spcPts val="0"/>
                          </a:spcBef>
                          <a:spcAft>
                            <a:spcPts val="0"/>
                          </a:spcAft>
                          <a:buClrTx/>
                          <a:buSzTx/>
                          <a:defRPr/>
                        </a:pPr>
                        <a:r>
                          <a:rPr kumimoji="0" lang="zh-CN" altLang="en-US" sz="1800" i="0" u="none" strike="noStrike" kern="1200" cap="none" spc="0" normalizeH="0" baseline="0" noProof="0" dirty="0">
                            <a:ln>
                              <a:noFill/>
                            </a:ln>
                            <a:solidFill>
                              <a:schemeClr val="bg1"/>
                            </a:solidFill>
                            <a:uLnTx/>
                            <a:uFillTx/>
                            <a:latin typeface="微软雅黑" panose="020B0503020204020204" pitchFamily="34" charset="-122"/>
                            <a:ea typeface="微软雅黑" panose="020B0503020204020204" pitchFamily="34" charset="-122"/>
                          </a:rPr>
                          <a:t>取得的成效</a:t>
                        </a:r>
                        <a:endParaRPr kumimoji="0" lang="zh-CN" altLang="en-US" sz="1800" i="0" u="none" strike="noStrike" kern="1200" cap="none" spc="0" normalizeH="0" baseline="0" noProof="0" dirty="0">
                          <a:ln>
                            <a:noFill/>
                          </a:ln>
                          <a:solidFill>
                            <a:schemeClr val="bg1"/>
                          </a:solidFill>
                          <a:uLnTx/>
                          <a:uFillTx/>
                          <a:latin typeface="微软雅黑" panose="020B0503020204020204" pitchFamily="34" charset="-122"/>
                          <a:ea typeface="微软雅黑" panose="020B0503020204020204" pitchFamily="34" charset="-122"/>
                        </a:endParaRPr>
                      </a:p>
                    </p:txBody>
                  </p:sp>
                  <p:pic>
                    <p:nvPicPr>
                      <p:cNvPr id="51" name="图形 50"/>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946854" y="1908614"/>
                        <a:ext cx="221712" cy="206814"/>
                      </a:xfrm>
                      <a:prstGeom prst="rect">
                        <a:avLst/>
                      </a:prstGeom>
                    </p:spPr>
                  </p:pic>
                </p:grpSp>
              </p:grpSp>
              <p:sp>
                <p:nvSpPr>
                  <p:cNvPr id="41" name="文本框 40"/>
                  <p:cNvSpPr txBox="1"/>
                  <p:nvPr/>
                </p:nvSpPr>
                <p:spPr>
                  <a:xfrm>
                    <a:off x="771591" y="2223638"/>
                    <a:ext cx="4586513" cy="622863"/>
                  </a:xfrm>
                  <a:prstGeom prst="rect">
                    <a:avLst/>
                  </a:prstGeom>
                  <a:noFill/>
                </p:spPr>
                <p:txBody>
                  <a:bodyPr wrap="square">
                    <a:spAutoFit/>
                  </a:bodyPr>
                  <a:lstStyle/>
                  <a:p>
                    <a:pPr marL="179705" marR="0" lvl="1" indent="-179705" algn="just" defTabSz="914400" rtl="0" eaLnBrk="1" fontAlgn="auto" latinLnBrk="0" hangingPunct="1">
                      <a:lnSpc>
                        <a:spcPct val="130000"/>
                      </a:lnSpc>
                      <a:spcBef>
                        <a:spcPts val="0"/>
                      </a:spcBef>
                      <a:spcAft>
                        <a:spcPts val="0"/>
                      </a:spcAft>
                      <a:buClrTx/>
                      <a:buSzTx/>
                      <a:buFont typeface="Wingdings" panose="05000000000000000000" pitchFamily="2" charset="2"/>
                      <a:buChar char="ü"/>
                      <a:defRPr/>
                    </a:pPr>
                    <a:r>
                      <a:rPr kumimoji="0" lang="zh-CN" altLang="en-US" sz="1400" i="0" u="none" strike="noStrike" kern="1200" cap="none" spc="0" normalizeH="0" baseline="0" noProof="0" dirty="0">
                        <a:ln>
                          <a:noFill/>
                        </a:ln>
                        <a:solidFill>
                          <a:prstClr val="black">
                            <a:lumMod val="85000"/>
                            <a:lumOff val="15000"/>
                          </a:prstClr>
                        </a:solidFill>
                        <a:uLnTx/>
                        <a:uFillTx/>
                        <a:latin typeface="微软雅黑" panose="020B0503020204020204" pitchFamily="34" charset="-122"/>
                        <a:ea typeface="微软雅黑" panose="020B0503020204020204" pitchFamily="34" charset="-122"/>
                        <a:sym typeface="+mn-ea"/>
                      </a:rPr>
                      <a:t>从基层胸痛中心和标准版胸痛中心的</a:t>
                    </a:r>
                    <a:r>
                      <a:rPr kumimoji="0" lang="zh-CN" altLang="en-US" sz="1400" i="0" u="none" strike="noStrike" kern="1200" cap="none" spc="0" normalizeH="0" baseline="0" noProof="0" dirty="0">
                        <a:ln>
                          <a:noFill/>
                        </a:ln>
                        <a:solidFill>
                          <a:srgbClr val="C00000"/>
                        </a:solidFill>
                        <a:uLnTx/>
                        <a:uFillTx/>
                        <a:latin typeface="微软雅黑" panose="020B0503020204020204" pitchFamily="34" charset="-122"/>
                        <a:ea typeface="微软雅黑" panose="020B0503020204020204" pitchFamily="34" charset="-122"/>
                        <a:sym typeface="+mn-ea"/>
                      </a:rPr>
                      <a:t>院内绿色通道已经比较畅通</a:t>
                    </a:r>
                    <a:r>
                      <a:rPr kumimoji="0" lang="zh-CN" altLang="en-US" sz="1400" i="0" u="none" strike="noStrike" kern="1200" cap="none" spc="0" normalizeH="0" baseline="0" noProof="0" dirty="0">
                        <a:ln>
                          <a:noFill/>
                        </a:ln>
                        <a:solidFill>
                          <a:prstClr val="black">
                            <a:lumMod val="85000"/>
                            <a:lumOff val="15000"/>
                          </a:prstClr>
                        </a:solidFill>
                        <a:uLnTx/>
                        <a:uFillTx/>
                        <a:latin typeface="微软雅黑" panose="020B0503020204020204" pitchFamily="34" charset="-122"/>
                        <a:ea typeface="微软雅黑" panose="020B0503020204020204" pitchFamily="34" charset="-122"/>
                        <a:sym typeface="+mn-ea"/>
                      </a:rPr>
                      <a:t>，救治效率显著提高</a:t>
                    </a:r>
                    <a:endParaRPr kumimoji="0" lang="zh-CN" altLang="en-US" sz="1400" i="0" u="none" strike="noStrike" kern="1200" cap="none" spc="0" normalizeH="0" baseline="0" noProof="0" dirty="0">
                      <a:ln>
                        <a:noFill/>
                      </a:ln>
                      <a:solidFill>
                        <a:prstClr val="black">
                          <a:lumMod val="85000"/>
                          <a:lumOff val="15000"/>
                        </a:prstClr>
                      </a:solidFill>
                      <a:uLnTx/>
                      <a:uFillTx/>
                      <a:latin typeface="微软雅黑" panose="020B0503020204020204" pitchFamily="34" charset="-122"/>
                      <a:ea typeface="微软雅黑" panose="020B0503020204020204" pitchFamily="34" charset="-122"/>
                    </a:endParaRPr>
                  </a:p>
                </p:txBody>
              </p:sp>
              <p:sp>
                <p:nvSpPr>
                  <p:cNvPr id="42" name="文本框 41"/>
                  <p:cNvSpPr txBox="1"/>
                  <p:nvPr/>
                </p:nvSpPr>
                <p:spPr>
                  <a:xfrm>
                    <a:off x="771591" y="2934163"/>
                    <a:ext cx="4043588" cy="342786"/>
                  </a:xfrm>
                  <a:prstGeom prst="rect">
                    <a:avLst/>
                  </a:prstGeom>
                  <a:noFill/>
                </p:spPr>
                <p:txBody>
                  <a:bodyPr wrap="square">
                    <a:spAutoFit/>
                  </a:bodyPr>
                  <a:lstStyle>
                    <a:defPPr>
                      <a:defRPr lang="zh-CN"/>
                    </a:defPPr>
                    <a:lvl2pPr marL="144145" lvl="1">
                      <a:lnSpc>
                        <a:spcPct val="130000"/>
                      </a:lnSpc>
                      <a:buFont typeface="Wingdings" panose="05000000000000000000" charset="0"/>
                      <a:buChar char="ü"/>
                      <a:defRPr sz="1400" b="1">
                        <a:latin typeface="微软雅黑" panose="020B0503020204020204" pitchFamily="34" charset="-122"/>
                        <a:ea typeface="微软雅黑" panose="020B0503020204020204" pitchFamily="34" charset="-122"/>
                      </a:defRPr>
                    </a:lvl2pPr>
                  </a:lstStyle>
                  <a:p>
                    <a:pPr marL="179705" marR="0" lvl="1" indent="-179705" algn="just" defTabSz="914400" rtl="0" eaLnBrk="1" fontAlgn="auto" latinLnBrk="0" hangingPunct="1">
                      <a:lnSpc>
                        <a:spcPct val="130000"/>
                      </a:lnSpc>
                      <a:spcBef>
                        <a:spcPts val="0"/>
                      </a:spcBef>
                      <a:spcAft>
                        <a:spcPts val="0"/>
                      </a:spcAft>
                      <a:buClrTx/>
                      <a:buSzTx/>
                      <a:buFont typeface="Wingdings" panose="05000000000000000000" pitchFamily="2" charset="2"/>
                      <a:buChar char="ü"/>
                      <a:defRPr/>
                    </a:pPr>
                    <a:r>
                      <a:rPr kumimoji="0" lang="en-US" altLang="zh-CN" b="0" i="0" u="none" strike="noStrike" kern="1200" cap="none" spc="0" normalizeH="0" baseline="0" noProof="0" dirty="0">
                        <a:ln>
                          <a:noFill/>
                        </a:ln>
                        <a:solidFill>
                          <a:prstClr val="black">
                            <a:lumMod val="85000"/>
                            <a:lumOff val="15000"/>
                          </a:prstClr>
                        </a:solidFill>
                        <a:uLnTx/>
                        <a:uFillTx/>
                        <a:sym typeface="+mn-ea"/>
                      </a:rPr>
                      <a:t>STEMI</a:t>
                    </a:r>
                    <a:r>
                      <a:rPr kumimoji="0" lang="zh-CN" altLang="en-US" b="0" i="0" u="none" strike="noStrike" kern="1200" cap="none" spc="0" normalizeH="0" baseline="0" noProof="0" dirty="0">
                        <a:ln>
                          <a:noFill/>
                        </a:ln>
                        <a:solidFill>
                          <a:prstClr val="black">
                            <a:lumMod val="85000"/>
                            <a:lumOff val="15000"/>
                          </a:prstClr>
                        </a:solidFill>
                        <a:uLnTx/>
                        <a:uFillTx/>
                        <a:sym typeface="+mn-ea"/>
                      </a:rPr>
                      <a:t>的</a:t>
                    </a:r>
                    <a:r>
                      <a:rPr kumimoji="0" lang="zh-CN" altLang="en-US" b="0" i="0" u="none" strike="noStrike" kern="1200" cap="none" spc="0" normalizeH="0" baseline="0" noProof="0" dirty="0">
                        <a:ln>
                          <a:noFill/>
                        </a:ln>
                        <a:solidFill>
                          <a:srgbClr val="C00000"/>
                        </a:solidFill>
                        <a:uLnTx/>
                        <a:uFillTx/>
                        <a:sym typeface="+mn-ea"/>
                      </a:rPr>
                      <a:t>再灌注治疗比例显著提高</a:t>
                    </a:r>
                    <a:endParaRPr kumimoji="0" lang="zh-CN" altLang="en-US" b="0" i="0" u="none" strike="noStrike" kern="1200" cap="none" spc="0" normalizeH="0" baseline="0" noProof="0" dirty="0">
                      <a:ln>
                        <a:noFill/>
                      </a:ln>
                      <a:solidFill>
                        <a:srgbClr val="C00000"/>
                      </a:solidFill>
                      <a:uLnTx/>
                      <a:uFillTx/>
                      <a:sym typeface="+mn-ea"/>
                    </a:endParaRPr>
                  </a:p>
                </p:txBody>
              </p:sp>
              <p:sp>
                <p:nvSpPr>
                  <p:cNvPr id="43" name="文本框 42"/>
                  <p:cNvSpPr txBox="1"/>
                  <p:nvPr/>
                </p:nvSpPr>
                <p:spPr>
                  <a:xfrm>
                    <a:off x="771591" y="3364611"/>
                    <a:ext cx="3003005" cy="345094"/>
                  </a:xfrm>
                  <a:prstGeom prst="rect">
                    <a:avLst/>
                  </a:prstGeom>
                  <a:noFill/>
                </p:spPr>
                <p:txBody>
                  <a:bodyPr wrap="square">
                    <a:spAutoFit/>
                  </a:bodyPr>
                  <a:lstStyle>
                    <a:defPPr>
                      <a:defRPr lang="zh-CN"/>
                    </a:defPPr>
                    <a:lvl2pPr marL="144145" lvl="1">
                      <a:lnSpc>
                        <a:spcPct val="130000"/>
                      </a:lnSpc>
                      <a:buFont typeface="Wingdings" panose="05000000000000000000" charset="0"/>
                      <a:buChar char="ü"/>
                      <a:defRPr sz="1400" b="1">
                        <a:latin typeface="微软雅黑" panose="020B0503020204020204" pitchFamily="34" charset="-122"/>
                        <a:ea typeface="微软雅黑" panose="020B0503020204020204" pitchFamily="34" charset="-122"/>
                      </a:defRPr>
                    </a:lvl2pPr>
                  </a:lstStyle>
                  <a:p>
                    <a:pPr marL="179705" marR="0" lvl="1" indent="-179705" algn="just" defTabSz="914400" rtl="0" eaLnBrk="1" fontAlgn="auto" latinLnBrk="0" hangingPunct="1">
                      <a:lnSpc>
                        <a:spcPct val="130000"/>
                      </a:lnSpc>
                      <a:spcBef>
                        <a:spcPts val="0"/>
                      </a:spcBef>
                      <a:spcAft>
                        <a:spcPts val="0"/>
                      </a:spcAft>
                      <a:buClrTx/>
                      <a:buSzTx/>
                      <a:buFont typeface="Wingdings" panose="05000000000000000000" pitchFamily="2" charset="2"/>
                      <a:buChar char="ü"/>
                      <a:defRPr/>
                    </a:pPr>
                    <a:r>
                      <a:rPr kumimoji="0" lang="zh-CN" altLang="en-US" b="0" i="0" u="none" strike="noStrike" kern="1200" cap="none" spc="0" normalizeH="0" baseline="0" noProof="0" dirty="0">
                        <a:ln>
                          <a:noFill/>
                        </a:ln>
                        <a:solidFill>
                          <a:srgbClr val="C00000"/>
                        </a:solidFill>
                        <a:uLnTx/>
                        <a:uFillTx/>
                        <a:sym typeface="+mn-ea"/>
                      </a:rPr>
                      <a:t>诊疗更加规范</a:t>
                    </a:r>
                    <a:endParaRPr kumimoji="0" lang="zh-CN" altLang="en-US" b="0" i="0" u="none" strike="noStrike" kern="1200" cap="none" spc="0" normalizeH="0" baseline="0" noProof="0" dirty="0">
                      <a:ln>
                        <a:noFill/>
                      </a:ln>
                      <a:solidFill>
                        <a:srgbClr val="C00000"/>
                      </a:solidFill>
                      <a:uLnTx/>
                      <a:uFillTx/>
                      <a:sym typeface="+mn-ea"/>
                    </a:endParaRPr>
                  </a:p>
                </p:txBody>
              </p:sp>
              <p:sp>
                <p:nvSpPr>
                  <p:cNvPr id="44" name="文本框 43"/>
                  <p:cNvSpPr txBox="1"/>
                  <p:nvPr/>
                </p:nvSpPr>
                <p:spPr>
                  <a:xfrm>
                    <a:off x="771591" y="3795062"/>
                    <a:ext cx="2657475" cy="342786"/>
                  </a:xfrm>
                  <a:prstGeom prst="rect">
                    <a:avLst/>
                  </a:prstGeom>
                  <a:noFill/>
                </p:spPr>
                <p:txBody>
                  <a:bodyPr wrap="square">
                    <a:spAutoFit/>
                  </a:bodyPr>
                  <a:lstStyle>
                    <a:defPPr>
                      <a:defRPr lang="zh-CN"/>
                    </a:defPPr>
                    <a:lvl2pPr marL="144145" lvl="1">
                      <a:lnSpc>
                        <a:spcPct val="130000"/>
                      </a:lnSpc>
                      <a:buFont typeface="Wingdings" panose="05000000000000000000" charset="0"/>
                      <a:buChar char="ü"/>
                      <a:defRPr sz="1400" b="1">
                        <a:latin typeface="微软雅黑" panose="020B0503020204020204" pitchFamily="34" charset="-122"/>
                        <a:ea typeface="微软雅黑" panose="020B0503020204020204" pitchFamily="34" charset="-122"/>
                      </a:defRPr>
                    </a:lvl2pPr>
                  </a:lstStyle>
                  <a:p>
                    <a:pPr marL="179705" marR="0" lvl="1" indent="-179705" algn="just" defTabSz="914400" rtl="0" eaLnBrk="1" fontAlgn="auto" latinLnBrk="0" hangingPunct="1">
                      <a:lnSpc>
                        <a:spcPct val="130000"/>
                      </a:lnSpc>
                      <a:spcBef>
                        <a:spcPts val="0"/>
                      </a:spcBef>
                      <a:spcAft>
                        <a:spcPts val="0"/>
                      </a:spcAft>
                      <a:buClrTx/>
                      <a:buSzTx/>
                      <a:buFont typeface="Wingdings" panose="05000000000000000000" pitchFamily="2" charset="2"/>
                      <a:buChar char="ü"/>
                      <a:defRPr/>
                    </a:pPr>
                    <a:r>
                      <a:rPr kumimoji="0" lang="zh-CN" altLang="en-US" b="0" i="0" u="none" strike="noStrike" kern="1200" cap="none" spc="0" normalizeH="0" baseline="0" noProof="0" dirty="0">
                        <a:ln>
                          <a:noFill/>
                        </a:ln>
                        <a:solidFill>
                          <a:prstClr val="black">
                            <a:lumMod val="85000"/>
                            <a:lumOff val="15000"/>
                          </a:prstClr>
                        </a:solidFill>
                        <a:uLnTx/>
                        <a:uFillTx/>
                        <a:sym typeface="+mn-ea"/>
                      </a:rPr>
                      <a:t>显著改善预后</a:t>
                    </a:r>
                    <a:endParaRPr kumimoji="0" lang="zh-CN" altLang="en-US" b="0" i="0" u="none" strike="noStrike" kern="1200" cap="none" spc="0" normalizeH="0" baseline="0" noProof="0" dirty="0">
                      <a:ln>
                        <a:noFill/>
                      </a:ln>
                      <a:solidFill>
                        <a:prstClr val="black">
                          <a:lumMod val="85000"/>
                          <a:lumOff val="15000"/>
                        </a:prstClr>
                      </a:solidFill>
                      <a:uLnTx/>
                      <a:uFillTx/>
                    </a:endParaRPr>
                  </a:p>
                </p:txBody>
              </p:sp>
              <p:cxnSp>
                <p:nvCxnSpPr>
                  <p:cNvPr id="45" name="直接连接符 44"/>
                  <p:cNvCxnSpPr/>
                  <p:nvPr/>
                </p:nvCxnSpPr>
                <p:spPr>
                  <a:xfrm>
                    <a:off x="845820" y="2891486"/>
                    <a:ext cx="4477705" cy="0"/>
                  </a:xfrm>
                  <a:prstGeom prst="line">
                    <a:avLst/>
                  </a:prstGeom>
                  <a:ln>
                    <a:solidFill>
                      <a:srgbClr val="000AB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45820" y="3321934"/>
                    <a:ext cx="4477705" cy="0"/>
                  </a:xfrm>
                  <a:prstGeom prst="line">
                    <a:avLst/>
                  </a:prstGeom>
                  <a:ln>
                    <a:solidFill>
                      <a:srgbClr val="000AB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45820" y="3752382"/>
                    <a:ext cx="4477705" cy="0"/>
                  </a:xfrm>
                  <a:prstGeom prst="line">
                    <a:avLst/>
                  </a:prstGeom>
                  <a:ln>
                    <a:solidFill>
                      <a:srgbClr val="000AB1"/>
                    </a:solidFill>
                    <a:prstDash val="dash"/>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717537" y="4324316"/>
                  <a:ext cx="4792835" cy="1529506"/>
                  <a:chOff x="717537" y="4306920"/>
                  <a:chExt cx="4792835" cy="1529506"/>
                </a:xfrm>
              </p:grpSpPr>
              <p:grpSp>
                <p:nvGrpSpPr>
                  <p:cNvPr id="32" name="组合 31"/>
                  <p:cNvGrpSpPr/>
                  <p:nvPr/>
                </p:nvGrpSpPr>
                <p:grpSpPr>
                  <a:xfrm>
                    <a:off x="717537" y="4306920"/>
                    <a:ext cx="1838234" cy="369332"/>
                    <a:chOff x="717537" y="4306920"/>
                    <a:chExt cx="1838234" cy="369332"/>
                  </a:xfrm>
                </p:grpSpPr>
                <p:sp>
                  <p:nvSpPr>
                    <p:cNvPr id="37" name="矩形: 圆顶角 36"/>
                    <p:cNvSpPr/>
                    <p:nvPr/>
                  </p:nvSpPr>
                  <p:spPr>
                    <a:xfrm rot="5400000">
                      <a:off x="1475464" y="3574048"/>
                      <a:ext cx="322379" cy="1838234"/>
                    </a:xfrm>
                    <a:prstGeom prst="round2SameRect">
                      <a:avLst>
                        <a:gd name="adj1" fmla="val 50000"/>
                        <a:gd name="adj2" fmla="val 0"/>
                      </a:avLst>
                    </a:prstGeom>
                    <a:solidFill>
                      <a:srgbClr val="000A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8" name="文本框 37"/>
                    <p:cNvSpPr txBox="1"/>
                    <p:nvPr/>
                  </p:nvSpPr>
                  <p:spPr>
                    <a:xfrm>
                      <a:off x="1081785" y="4306920"/>
                      <a:ext cx="1338828" cy="369332"/>
                    </a:xfrm>
                    <a:prstGeom prst="rect">
                      <a:avLst/>
                    </a:prstGeom>
                    <a:noFill/>
                  </p:spPr>
                  <p:txBody>
                    <a:bodyPr wrap="none">
                      <a:spAutoFit/>
                    </a:bodyPr>
                    <a:lstStyle/>
                    <a:p>
                      <a:pPr algn="ctr">
                        <a:defRPr/>
                      </a:pPr>
                      <a:r>
                        <a:rPr lang="zh-CN" altLang="en-US" dirty="0">
                          <a:solidFill>
                            <a:schemeClr val="bg1"/>
                          </a:solidFill>
                          <a:latin typeface="微软雅黑" panose="020B0503020204020204" pitchFamily="34" charset="-122"/>
                          <a:ea typeface="微软雅黑" panose="020B0503020204020204" pitchFamily="34" charset="-122"/>
                        </a:rPr>
                        <a:t>存在的问题</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9" name="图形 38"/>
                    <p:cNvPicPr>
                      <a:picLocks noChangeAspect="1"/>
                    </p:cNvPicPr>
                    <p:nvPr/>
                  </p:nvPicPr>
                  <p:blipFill>
                    <a:blip r:embed="rId4" cstate="print">
                      <a:extLst>
                        <a:ext uri="{96DAC541-7B7A-43D3-8B79-37D633B846F1}">
                          <asvg:svgBlip xmlns:asvg="http://schemas.microsoft.com/office/drawing/2016/SVG/main" r:embed="rId5"/>
                        </a:ext>
                      </a:extLst>
                    </a:blip>
                    <a:stretch>
                      <a:fillRect/>
                    </a:stretch>
                  </p:blipFill>
                  <p:spPr>
                    <a:xfrm>
                      <a:off x="877004" y="4397675"/>
                      <a:ext cx="209550" cy="209550"/>
                    </a:xfrm>
                    <a:prstGeom prst="rect">
                      <a:avLst/>
                    </a:prstGeom>
                  </p:spPr>
                </p:pic>
              </p:grpSp>
              <p:grpSp>
                <p:nvGrpSpPr>
                  <p:cNvPr id="33" name="组合 32"/>
                  <p:cNvGrpSpPr/>
                  <p:nvPr/>
                </p:nvGrpSpPr>
                <p:grpSpPr>
                  <a:xfrm>
                    <a:off x="771591" y="4705623"/>
                    <a:ext cx="4738781" cy="1130803"/>
                    <a:chOff x="771591" y="4705623"/>
                    <a:chExt cx="4738781" cy="1130803"/>
                  </a:xfrm>
                </p:grpSpPr>
                <p:sp>
                  <p:nvSpPr>
                    <p:cNvPr id="34" name="文本框 33"/>
                    <p:cNvSpPr txBox="1"/>
                    <p:nvPr/>
                  </p:nvSpPr>
                  <p:spPr>
                    <a:xfrm>
                      <a:off x="771591" y="4705623"/>
                      <a:ext cx="4738781" cy="342786"/>
                    </a:xfrm>
                    <a:prstGeom prst="rect">
                      <a:avLst/>
                    </a:prstGeom>
                    <a:noFill/>
                  </p:spPr>
                  <p:txBody>
                    <a:bodyPr wrap="square">
                      <a:spAutoFit/>
                    </a:bodyPr>
                    <a:lstStyle>
                      <a:defPPr>
                        <a:defRPr lang="zh-CN"/>
                      </a:defPPr>
                      <a:lvl2pPr marL="144145" lvl="1">
                        <a:lnSpc>
                          <a:spcPct val="130000"/>
                        </a:lnSpc>
                        <a:buFont typeface="Wingdings" panose="05000000000000000000" charset="0"/>
                        <a:buChar char="ü"/>
                        <a:defRPr sz="1400" b="1">
                          <a:latin typeface="微软雅黑" panose="020B0503020204020204" pitchFamily="34" charset="-122"/>
                          <a:ea typeface="微软雅黑" panose="020B0503020204020204" pitchFamily="34" charset="-122"/>
                        </a:defRPr>
                      </a:lvl2pPr>
                    </a:lstStyle>
                    <a:p>
                      <a:pPr marL="179705" marR="0" lvl="1" indent="-179705" algn="just" defTabSz="914400" rtl="0" eaLnBrk="1" fontAlgn="auto" latinLnBrk="0" hangingPunct="1">
                        <a:lnSpc>
                          <a:spcPct val="130000"/>
                        </a:lnSpc>
                        <a:spcBef>
                          <a:spcPts val="0"/>
                        </a:spcBef>
                        <a:spcAft>
                          <a:spcPts val="0"/>
                        </a:spcAft>
                        <a:buClrTx/>
                        <a:buSzTx/>
                        <a:buFont typeface="Wingdings" panose="05000000000000000000" pitchFamily="2" charset="2"/>
                        <a:buChar char="ü"/>
                        <a:defRPr/>
                      </a:pPr>
                      <a:r>
                        <a:rPr kumimoji="0" lang="zh-CN" altLang="en-US" b="0" i="0" u="none" strike="noStrike" kern="1200" cap="none" spc="0" normalizeH="0" baseline="0" noProof="0" dirty="0">
                          <a:ln>
                            <a:noFill/>
                          </a:ln>
                          <a:solidFill>
                            <a:prstClr val="black">
                              <a:lumMod val="85000"/>
                              <a:lumOff val="15000"/>
                            </a:prstClr>
                          </a:solidFill>
                          <a:uLnTx/>
                          <a:uFillTx/>
                        </a:rPr>
                        <a:t>不具备</a:t>
                      </a:r>
                      <a:r>
                        <a:rPr kumimoji="0" lang="en-US" altLang="zh-CN" b="0" i="0" u="none" strike="noStrike" kern="1200" cap="none" spc="0" normalizeH="0" baseline="0" noProof="0" dirty="0">
                          <a:ln>
                            <a:noFill/>
                          </a:ln>
                          <a:solidFill>
                            <a:prstClr val="black">
                              <a:lumMod val="85000"/>
                              <a:lumOff val="15000"/>
                            </a:prstClr>
                          </a:solidFill>
                          <a:uLnTx/>
                          <a:uFillTx/>
                        </a:rPr>
                        <a:t>PPCI</a:t>
                      </a:r>
                      <a:r>
                        <a:rPr kumimoji="0" lang="zh-CN" altLang="en-US" b="0" i="0" u="none" strike="noStrike" kern="1200" cap="none" spc="0" normalizeH="0" baseline="0" noProof="0" dirty="0">
                          <a:ln>
                            <a:noFill/>
                          </a:ln>
                          <a:solidFill>
                            <a:prstClr val="black">
                              <a:lumMod val="85000"/>
                              <a:lumOff val="15000"/>
                            </a:prstClr>
                          </a:solidFill>
                          <a:uLnTx/>
                          <a:uFillTx/>
                        </a:rPr>
                        <a:t>和溶栓能力的</a:t>
                      </a:r>
                      <a:r>
                        <a:rPr kumimoji="0" lang="zh-CN" altLang="en-US" b="0" i="0" u="none" strike="noStrike" kern="1200" cap="none" spc="0" normalizeH="0" baseline="0" noProof="0" dirty="0">
                          <a:ln>
                            <a:noFill/>
                          </a:ln>
                          <a:solidFill>
                            <a:srgbClr val="C00000"/>
                          </a:solidFill>
                          <a:uLnTx/>
                          <a:uFillTx/>
                        </a:rPr>
                        <a:t>首诊基层医疗机构效率较低</a:t>
                      </a:r>
                      <a:endParaRPr kumimoji="0" lang="zh-CN" altLang="en-US" b="0" i="0" u="none" strike="noStrike" kern="1200" cap="none" spc="0" normalizeH="0" baseline="0" noProof="0" dirty="0">
                        <a:ln>
                          <a:noFill/>
                        </a:ln>
                        <a:solidFill>
                          <a:srgbClr val="C00000"/>
                        </a:solidFill>
                        <a:uLnTx/>
                        <a:uFillTx/>
                      </a:endParaRPr>
                    </a:p>
                  </p:txBody>
                </p:sp>
                <p:sp>
                  <p:nvSpPr>
                    <p:cNvPr id="35" name="文本框 34"/>
                    <p:cNvSpPr txBox="1"/>
                    <p:nvPr/>
                  </p:nvSpPr>
                  <p:spPr>
                    <a:xfrm>
                      <a:off x="771591" y="5211255"/>
                      <a:ext cx="4586513" cy="625171"/>
                    </a:xfrm>
                    <a:prstGeom prst="rect">
                      <a:avLst/>
                    </a:prstGeom>
                    <a:noFill/>
                  </p:spPr>
                  <p:txBody>
                    <a:bodyPr wrap="square">
                      <a:spAutoFit/>
                    </a:bodyPr>
                    <a:lstStyle>
                      <a:defPPr>
                        <a:defRPr lang="zh-CN"/>
                      </a:defPPr>
                      <a:lvl2pPr marL="144145" lvl="1">
                        <a:lnSpc>
                          <a:spcPct val="130000"/>
                        </a:lnSpc>
                        <a:buFont typeface="Wingdings" panose="05000000000000000000" charset="0"/>
                        <a:buChar char="ü"/>
                        <a:defRPr sz="1400" b="1">
                          <a:latin typeface="微软雅黑" panose="020B0503020204020204" pitchFamily="34" charset="-122"/>
                          <a:ea typeface="微软雅黑" panose="020B0503020204020204" pitchFamily="34" charset="-122"/>
                        </a:defRPr>
                      </a:lvl2pPr>
                    </a:lstStyle>
                    <a:p>
                      <a:pPr marL="179705" marR="0" lvl="1" indent="-179705" algn="just" defTabSz="914400" rtl="0" eaLnBrk="1" fontAlgn="auto" latinLnBrk="0" hangingPunct="1">
                        <a:lnSpc>
                          <a:spcPct val="130000"/>
                        </a:lnSpc>
                        <a:spcBef>
                          <a:spcPts val="0"/>
                        </a:spcBef>
                        <a:spcAft>
                          <a:spcPts val="0"/>
                        </a:spcAft>
                        <a:buClrTx/>
                        <a:buSzTx/>
                        <a:buFont typeface="Wingdings" panose="05000000000000000000" pitchFamily="2" charset="2"/>
                        <a:buChar char="ü"/>
                        <a:defRPr/>
                      </a:pPr>
                      <a:r>
                        <a:rPr kumimoji="0" lang="zh-CN" altLang="en-US" b="0" i="0" u="none" strike="noStrike" kern="1200" cap="none" spc="0" normalizeH="0" baseline="0" noProof="0" dirty="0">
                          <a:ln>
                            <a:noFill/>
                          </a:ln>
                          <a:solidFill>
                            <a:prstClr val="black">
                              <a:lumMod val="85000"/>
                              <a:lumOff val="15000"/>
                            </a:prstClr>
                          </a:solidFill>
                          <a:uLnTx/>
                          <a:uFillTx/>
                        </a:rPr>
                        <a:t>大众教育不足是突出问题：</a:t>
                      </a:r>
                      <a:r>
                        <a:rPr kumimoji="0" lang="en-US" altLang="zh-CN" b="0" i="0" u="none" strike="noStrike" kern="1200" cap="none" spc="0" normalizeH="0" baseline="0" noProof="0" dirty="0">
                          <a:ln>
                            <a:noFill/>
                          </a:ln>
                          <a:solidFill>
                            <a:srgbClr val="C00000"/>
                          </a:solidFill>
                          <a:uLnTx/>
                          <a:uFillTx/>
                        </a:rPr>
                        <a:t>S2FMC</a:t>
                      </a:r>
                      <a:r>
                        <a:rPr kumimoji="0" lang="zh-CN" altLang="en-US" b="0" i="0" u="none" strike="noStrike" kern="1200" cap="none" spc="0" normalizeH="0" baseline="0" noProof="0" dirty="0">
                          <a:ln>
                            <a:noFill/>
                          </a:ln>
                          <a:solidFill>
                            <a:srgbClr val="C00000"/>
                          </a:solidFill>
                          <a:uLnTx/>
                          <a:uFillTx/>
                        </a:rPr>
                        <a:t>太长、呼叫</a:t>
                      </a:r>
                      <a:r>
                        <a:rPr kumimoji="0" lang="en-US" altLang="zh-CN" b="0" i="0" u="none" strike="noStrike" kern="1200" cap="none" spc="0" normalizeH="0" baseline="0" noProof="0" dirty="0">
                          <a:ln>
                            <a:noFill/>
                          </a:ln>
                          <a:solidFill>
                            <a:srgbClr val="C00000"/>
                          </a:solidFill>
                          <a:uLnTx/>
                          <a:uFillTx/>
                        </a:rPr>
                        <a:t>120</a:t>
                      </a:r>
                      <a:r>
                        <a:rPr kumimoji="0" lang="zh-CN" altLang="en-US" b="0" i="0" u="none" strike="noStrike" kern="1200" cap="none" spc="0" normalizeH="0" baseline="0" noProof="0" dirty="0">
                          <a:ln>
                            <a:noFill/>
                          </a:ln>
                          <a:solidFill>
                            <a:srgbClr val="C00000"/>
                          </a:solidFill>
                          <a:uLnTx/>
                          <a:uFillTx/>
                        </a:rPr>
                        <a:t>比例太低</a:t>
                      </a:r>
                      <a:endParaRPr kumimoji="0" lang="zh-CN" altLang="en-US" b="0" i="0" u="none" strike="noStrike" kern="1200" cap="none" spc="0" normalizeH="0" baseline="0" noProof="0" dirty="0">
                        <a:ln>
                          <a:noFill/>
                        </a:ln>
                        <a:solidFill>
                          <a:srgbClr val="C00000"/>
                        </a:solidFill>
                        <a:uLnTx/>
                        <a:uFillTx/>
                      </a:endParaRPr>
                    </a:p>
                  </p:txBody>
                </p:sp>
                <p:cxnSp>
                  <p:nvCxnSpPr>
                    <p:cNvPr id="36" name="直接连接符 35"/>
                    <p:cNvCxnSpPr/>
                    <p:nvPr/>
                  </p:nvCxnSpPr>
                  <p:spPr>
                    <a:xfrm>
                      <a:off x="845820" y="5147006"/>
                      <a:ext cx="4477705" cy="0"/>
                    </a:xfrm>
                    <a:prstGeom prst="line">
                      <a:avLst/>
                    </a:prstGeom>
                    <a:ln>
                      <a:solidFill>
                        <a:srgbClr val="000AB1"/>
                      </a:solidFill>
                      <a:prstDash val="dash"/>
                    </a:ln>
                  </p:spPr>
                  <p:style>
                    <a:lnRef idx="1">
                      <a:schemeClr val="accent1"/>
                    </a:lnRef>
                    <a:fillRef idx="0">
                      <a:schemeClr val="accent1"/>
                    </a:fillRef>
                    <a:effectRef idx="0">
                      <a:schemeClr val="accent1"/>
                    </a:effectRef>
                    <a:fontRef idx="minor">
                      <a:schemeClr val="tx1"/>
                    </a:fontRef>
                  </p:style>
                </p:cxnSp>
              </p:grpSp>
            </p:grpSp>
          </p:grpSp>
        </p:grpSp>
        <p:grpSp>
          <p:nvGrpSpPr>
            <p:cNvPr id="5" name="组合 4"/>
            <p:cNvGrpSpPr/>
            <p:nvPr/>
          </p:nvGrpSpPr>
          <p:grpSpPr>
            <a:xfrm>
              <a:off x="7239263" y="1752261"/>
              <a:ext cx="3340156" cy="1632288"/>
              <a:chOff x="7239263" y="1695113"/>
              <a:chExt cx="3340156" cy="1632288"/>
            </a:xfrm>
          </p:grpSpPr>
          <p:sp>
            <p:nvSpPr>
              <p:cNvPr id="23" name="矩形 22"/>
              <p:cNvSpPr/>
              <p:nvPr/>
            </p:nvSpPr>
            <p:spPr>
              <a:xfrm>
                <a:off x="7239263" y="1695113"/>
                <a:ext cx="3340156" cy="1632288"/>
              </a:xfrm>
              <a:prstGeom prst="rect">
                <a:avLst/>
              </a:prstGeom>
              <a:solidFill>
                <a:srgbClr val="000BEA">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endParaRPr>
              </a:p>
            </p:txBody>
          </p:sp>
          <p:grpSp>
            <p:nvGrpSpPr>
              <p:cNvPr id="24" name="组合 23"/>
              <p:cNvGrpSpPr/>
              <p:nvPr/>
            </p:nvGrpSpPr>
            <p:grpSpPr>
              <a:xfrm>
                <a:off x="7355390" y="1899000"/>
                <a:ext cx="3107903" cy="1224514"/>
                <a:chOff x="7355390" y="1885639"/>
                <a:chExt cx="3107903" cy="1224514"/>
              </a:xfrm>
            </p:grpSpPr>
            <p:sp>
              <p:nvSpPr>
                <p:cNvPr id="25" name="文本框 24"/>
                <p:cNvSpPr txBox="1"/>
                <p:nvPr/>
              </p:nvSpPr>
              <p:spPr>
                <a:xfrm>
                  <a:off x="7355390" y="1885639"/>
                  <a:ext cx="3107903" cy="701346"/>
                </a:xfrm>
                <a:prstGeom prst="rect">
                  <a:avLst/>
                </a:prstGeom>
                <a:noFill/>
              </p:spPr>
              <p:txBody>
                <a:bodyPr wrap="square">
                  <a:spAutoFit/>
                </a:bodyPr>
                <a:lstStyle/>
                <a:p>
                  <a:pPr marL="179705" marR="0" lvl="0" indent="-179705" algn="just" defTabSz="914400" rtl="0" eaLnBrk="1" fontAlgn="auto" latinLnBrk="0" hangingPunct="1">
                    <a:lnSpc>
                      <a:spcPct val="130000"/>
                    </a:lnSpc>
                    <a:spcBef>
                      <a:spcPts val="0"/>
                    </a:spcBef>
                    <a:spcAft>
                      <a:spcPts val="0"/>
                    </a:spcAft>
                    <a:buClrTx/>
                    <a:buSzTx/>
                    <a:buFont typeface="Wingdings" panose="05000000000000000000" charset="0"/>
                    <a:buChar char="Ø"/>
                    <a:defRPr/>
                  </a:pPr>
                  <a:r>
                    <a:rPr kumimoji="0" lang="zh-CN" altLang="en-US" sz="1600" i="0" u="none" strike="noStrike" kern="1200" cap="none" spc="0" normalizeH="0" baseline="0" noProof="0" dirty="0">
                      <a:ln>
                        <a:noFill/>
                      </a:ln>
                      <a:solidFill>
                        <a:prstClr val="black"/>
                      </a:solidFill>
                      <a:uLnTx/>
                      <a:uFillTx/>
                      <a:latin typeface="微软雅黑" panose="020B0503020204020204" pitchFamily="34" charset="-122"/>
                      <a:ea typeface="微软雅黑" panose="020B0503020204020204" pitchFamily="34" charset="-122"/>
                    </a:rPr>
                    <a:t>加强比基层胸痛中心更基层的医疗机构能力建设</a:t>
                  </a:r>
                  <a:endParaRPr kumimoji="0" lang="zh-CN" altLang="en-US" sz="1600" i="0" u="none" strike="noStrike" kern="1200" cap="none" spc="0" normalizeH="0" baseline="0" noProof="0" dirty="0">
                    <a:ln>
                      <a:noFill/>
                    </a:ln>
                    <a:solidFill>
                      <a:prstClr val="black"/>
                    </a:solidFill>
                    <a:uLnTx/>
                    <a:uFillTx/>
                    <a:latin typeface="微软雅黑" panose="020B0503020204020204" pitchFamily="34" charset="-122"/>
                    <a:ea typeface="微软雅黑" panose="020B0503020204020204" pitchFamily="34" charset="-122"/>
                  </a:endParaRPr>
                </a:p>
              </p:txBody>
            </p:sp>
            <p:sp>
              <p:nvSpPr>
                <p:cNvPr id="26" name="文本框 25"/>
                <p:cNvSpPr txBox="1"/>
                <p:nvPr/>
              </p:nvSpPr>
              <p:spPr>
                <a:xfrm>
                  <a:off x="7355390" y="2728895"/>
                  <a:ext cx="3107903" cy="381258"/>
                </a:xfrm>
                <a:prstGeom prst="rect">
                  <a:avLst/>
                </a:prstGeom>
                <a:noFill/>
              </p:spPr>
              <p:txBody>
                <a:bodyPr wrap="square">
                  <a:spAutoFit/>
                </a:bodyPr>
                <a:lstStyle>
                  <a:defPPr>
                    <a:defRPr lang="zh-CN"/>
                  </a:defPPr>
                  <a:lvl1pPr marL="179705" indent="-179705">
                    <a:lnSpc>
                      <a:spcPct val="130000"/>
                    </a:lnSpc>
                    <a:spcAft>
                      <a:spcPts val="0"/>
                    </a:spcAft>
                    <a:buFont typeface="Wingdings" panose="05000000000000000000" charset="0"/>
                    <a:buChar char="Ø"/>
                    <a:defRPr b="1">
                      <a:latin typeface="微软雅黑" panose="020B0503020204020204" pitchFamily="34" charset="-122"/>
                      <a:ea typeface="微软雅黑" panose="020B0503020204020204" pitchFamily="34" charset="-122"/>
                    </a:defRPr>
                  </a:lvl1pPr>
                </a:lstStyle>
                <a:p>
                  <a:pPr marL="179705" marR="0" lvl="0" indent="-179705" algn="just" defTabSz="914400" rtl="0" eaLnBrk="1" fontAlgn="auto" latinLnBrk="0" hangingPunct="1">
                    <a:lnSpc>
                      <a:spcPct val="130000"/>
                    </a:lnSpc>
                    <a:spcBef>
                      <a:spcPts val="0"/>
                    </a:spcBef>
                    <a:spcAft>
                      <a:spcPts val="0"/>
                    </a:spcAft>
                    <a:buClrTx/>
                    <a:buSzTx/>
                    <a:buFont typeface="Wingdings" panose="05000000000000000000" charset="0"/>
                    <a:buChar char="Ø"/>
                    <a:defRPr/>
                  </a:pPr>
                  <a:r>
                    <a:rPr kumimoji="0" lang="zh-CN" altLang="en-US" sz="1600" b="0" i="0" u="none" strike="noStrike" kern="1200" cap="none" spc="0" normalizeH="0" baseline="0" noProof="0" dirty="0">
                      <a:ln>
                        <a:noFill/>
                      </a:ln>
                      <a:solidFill>
                        <a:prstClr val="black"/>
                      </a:solidFill>
                      <a:uLnTx/>
                      <a:uFillTx/>
                    </a:rPr>
                    <a:t>加强大众教育</a:t>
                  </a:r>
                  <a:endParaRPr kumimoji="0" lang="zh-CN" altLang="en-US" sz="1600" b="0" i="0" u="none" strike="noStrike" kern="1200" cap="none" spc="0" normalizeH="0" baseline="0" noProof="0" dirty="0">
                    <a:ln>
                      <a:noFill/>
                    </a:ln>
                    <a:solidFill>
                      <a:prstClr val="black"/>
                    </a:solidFill>
                    <a:uLnTx/>
                    <a:uFillTx/>
                  </a:endParaRPr>
                </a:p>
              </p:txBody>
            </p:sp>
            <p:cxnSp>
              <p:nvCxnSpPr>
                <p:cNvPr id="27" name="直接连接符 26"/>
                <p:cNvCxnSpPr/>
                <p:nvPr/>
              </p:nvCxnSpPr>
              <p:spPr>
                <a:xfrm>
                  <a:off x="7429500" y="2657940"/>
                  <a:ext cx="2970850" cy="0"/>
                </a:xfrm>
                <a:prstGeom prst="line">
                  <a:avLst/>
                </a:prstGeom>
                <a:ln>
                  <a:solidFill>
                    <a:srgbClr val="000AB1"/>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6" name="组合 5"/>
            <p:cNvGrpSpPr/>
            <p:nvPr/>
          </p:nvGrpSpPr>
          <p:grpSpPr>
            <a:xfrm>
              <a:off x="7239263" y="4005987"/>
              <a:ext cx="3965927" cy="1934958"/>
              <a:chOff x="7239263" y="4005987"/>
              <a:chExt cx="3965927" cy="1934958"/>
            </a:xfrm>
          </p:grpSpPr>
          <p:grpSp>
            <p:nvGrpSpPr>
              <p:cNvPr id="11" name="组合 10"/>
              <p:cNvGrpSpPr/>
              <p:nvPr/>
            </p:nvGrpSpPr>
            <p:grpSpPr>
              <a:xfrm>
                <a:off x="10695546" y="4005987"/>
                <a:ext cx="509644" cy="1934958"/>
                <a:chOff x="10907735" y="4238109"/>
                <a:chExt cx="509644" cy="1934958"/>
              </a:xfrm>
            </p:grpSpPr>
            <p:sp>
              <p:nvSpPr>
                <p:cNvPr id="21" name="矩形: 圆角 20"/>
                <p:cNvSpPr/>
                <p:nvPr/>
              </p:nvSpPr>
              <p:spPr>
                <a:xfrm>
                  <a:off x="10907735" y="4238109"/>
                  <a:ext cx="509644" cy="1934958"/>
                </a:xfrm>
                <a:prstGeom prst="roundRect">
                  <a:avLst>
                    <a:gd name="adj" fmla="val 9868"/>
                  </a:avLst>
                </a:prstGeom>
                <a:gradFill flip="none" rotWithShape="1">
                  <a:gsLst>
                    <a:gs pos="0">
                      <a:srgbClr val="00069A"/>
                    </a:gs>
                    <a:gs pos="100000">
                      <a:srgbClr val="000BEA"/>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endParaRPr>
                </a:p>
              </p:txBody>
            </p:sp>
            <p:sp>
              <p:nvSpPr>
                <p:cNvPr id="22" name="文本框 21"/>
                <p:cNvSpPr txBox="1"/>
                <p:nvPr/>
              </p:nvSpPr>
              <p:spPr>
                <a:xfrm>
                  <a:off x="11019295" y="4397675"/>
                  <a:ext cx="276999" cy="1615827"/>
                </a:xfrm>
                <a:prstGeom prst="rect">
                  <a:avLst/>
                </a:prstGeom>
                <a:noFill/>
              </p:spPr>
              <p:txBody>
                <a:bodyPr vert="eaVert"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300" normalizeH="0" baseline="0" noProof="0" dirty="0">
                      <a:ln>
                        <a:noFill/>
                      </a:ln>
                      <a:solidFill>
                        <a:prstClr val="white"/>
                      </a:solidFill>
                      <a:uLnTx/>
                      <a:uFillTx/>
                      <a:latin typeface="微软雅黑" panose="020B0503020204020204" pitchFamily="34" charset="-122"/>
                      <a:ea typeface="微软雅黑" panose="020B0503020204020204" pitchFamily="34" charset="-122"/>
                    </a:rPr>
                    <a:t>胸痛救治单元</a:t>
                  </a:r>
                  <a:endParaRPr kumimoji="0" lang="zh-CN" altLang="en-US" sz="1800" i="0" u="none" strike="noStrike" kern="1200" cap="none" spc="300" normalizeH="0" baseline="0" noProof="0" dirty="0">
                    <a:ln>
                      <a:noFill/>
                    </a:ln>
                    <a:solidFill>
                      <a:prstClr val="white"/>
                    </a:solidFill>
                    <a:uLnTx/>
                    <a:uFillTx/>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7239263" y="4005988"/>
                <a:ext cx="3340156" cy="1934957"/>
                <a:chOff x="7239263" y="4085887"/>
                <a:chExt cx="3340156" cy="1934957"/>
              </a:xfrm>
            </p:grpSpPr>
            <p:sp>
              <p:nvSpPr>
                <p:cNvPr id="13" name="矩形 12"/>
                <p:cNvSpPr/>
                <p:nvPr/>
              </p:nvSpPr>
              <p:spPr>
                <a:xfrm>
                  <a:off x="7239263" y="4085887"/>
                  <a:ext cx="3340156" cy="1934957"/>
                </a:xfrm>
                <a:prstGeom prst="rect">
                  <a:avLst/>
                </a:prstGeom>
                <a:solidFill>
                  <a:srgbClr val="000BEA">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uLnTx/>
                    <a:uFillTx/>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355390" y="4156843"/>
                  <a:ext cx="3107903" cy="733783"/>
                  <a:chOff x="7355390" y="4156843"/>
                  <a:chExt cx="3107903" cy="733783"/>
                </a:xfrm>
              </p:grpSpPr>
              <p:sp>
                <p:nvSpPr>
                  <p:cNvPr id="19" name="文本框 18"/>
                  <p:cNvSpPr txBox="1"/>
                  <p:nvPr/>
                </p:nvSpPr>
                <p:spPr>
                  <a:xfrm>
                    <a:off x="7355390" y="4156843"/>
                    <a:ext cx="3107903" cy="701346"/>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 typeface="Wingdings" panose="05000000000000000000" charset="0"/>
                      <a:buNone/>
                      <a:defRPr/>
                    </a:pPr>
                    <a:r>
                      <a:rPr kumimoji="0" lang="zh-CN" altLang="en-US" sz="16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rPr>
                      <a:t>难以达到基层胸痛中心建设标准的医疗机构</a:t>
                    </a:r>
                    <a:endParaRPr kumimoji="0" lang="zh-CN" altLang="en-US" sz="1600" i="0" u="none" strike="noStrike" kern="1200" cap="none" spc="0" normalizeH="0" baseline="0" noProof="0" dirty="0">
                      <a:ln>
                        <a:noFill/>
                      </a:ln>
                      <a:solidFill>
                        <a:srgbClr val="FF0000"/>
                      </a:solidFill>
                      <a:uLnTx/>
                      <a:uFillTx/>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7423916" y="4890626"/>
                    <a:ext cx="2970850" cy="0"/>
                  </a:xfrm>
                  <a:prstGeom prst="line">
                    <a:avLst/>
                  </a:prstGeom>
                  <a:ln>
                    <a:gradFill flip="none" rotWithShape="1">
                      <a:gsLst>
                        <a:gs pos="50000">
                          <a:srgbClr val="000BEA"/>
                        </a:gs>
                        <a:gs pos="0">
                          <a:srgbClr val="000BEA">
                            <a:alpha val="0"/>
                          </a:srgbClr>
                        </a:gs>
                        <a:gs pos="100000">
                          <a:srgbClr val="000BEA">
                            <a:alpha val="0"/>
                          </a:srgbClr>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7355390" y="5029812"/>
                  <a:ext cx="3107903" cy="819408"/>
                  <a:chOff x="7355390" y="5133031"/>
                  <a:chExt cx="3107903" cy="819408"/>
                </a:xfrm>
              </p:grpSpPr>
              <p:sp>
                <p:nvSpPr>
                  <p:cNvPr id="16" name="文本框 15"/>
                  <p:cNvSpPr txBox="1"/>
                  <p:nvPr/>
                </p:nvSpPr>
                <p:spPr>
                  <a:xfrm>
                    <a:off x="7355390" y="5133031"/>
                    <a:ext cx="3107903" cy="378565"/>
                  </a:xfrm>
                  <a:prstGeom prst="rect">
                    <a:avLst/>
                  </a:prstGeom>
                  <a:noFill/>
                </p:spPr>
                <p:txBody>
                  <a:bodyPr wrap="square">
                    <a:spAutoFit/>
                  </a:bodyPr>
                  <a:lstStyle>
                    <a:defPPr>
                      <a:defRPr lang="zh-CN"/>
                    </a:defPPr>
                    <a:lvl1pPr marL="179705" indent="-179705">
                      <a:lnSpc>
                        <a:spcPct val="130000"/>
                      </a:lnSpc>
                      <a:spcAft>
                        <a:spcPts val="0"/>
                      </a:spcAft>
                      <a:buFont typeface="Wingdings" panose="05000000000000000000" charset="0"/>
                      <a:buChar char="Ø"/>
                      <a:defRPr b="1">
                        <a:latin typeface="微软雅黑" panose="020B0503020204020204" pitchFamily="34" charset="-122"/>
                        <a:ea typeface="微软雅黑" panose="020B0503020204020204" pitchFamily="34" charset="-122"/>
                      </a:defRPr>
                    </a:lvl1pPr>
                  </a:lstStyle>
                  <a:p>
                    <a:pPr marL="179705" marR="0" lvl="0" indent="-179705" algn="just" defTabSz="914400" rtl="0" eaLnBrk="1" fontAlgn="auto" latinLnBrk="0" hangingPunct="1">
                      <a:lnSpc>
                        <a:spcPct val="130000"/>
                      </a:lnSpc>
                      <a:spcBef>
                        <a:spcPts val="0"/>
                      </a:spcBef>
                      <a:spcAft>
                        <a:spcPts val="0"/>
                      </a:spcAft>
                      <a:buClrTx/>
                      <a:buSzTx/>
                      <a:buFont typeface="Wingdings" panose="05000000000000000000" charset="0"/>
                      <a:buChar char="Ø"/>
                      <a:defRPr/>
                    </a:pPr>
                    <a:r>
                      <a:rPr kumimoji="0" lang="zh-CN" altLang="en-US" sz="1600" b="0" i="0" u="none" strike="noStrike" kern="1200" cap="none" spc="0" normalizeH="0" baseline="0" noProof="0" dirty="0">
                        <a:ln>
                          <a:noFill/>
                        </a:ln>
                        <a:solidFill>
                          <a:prstClr val="black"/>
                        </a:solidFill>
                        <a:uLnTx/>
                        <a:uFillTx/>
                      </a:rPr>
                      <a:t>社区医疗服务中心（站）</a:t>
                    </a:r>
                    <a:endParaRPr kumimoji="0" lang="en-US" altLang="zh-CN" sz="1600" b="0" i="0" u="none" strike="noStrike" kern="1200" cap="none" spc="0" normalizeH="0" baseline="0" noProof="0" dirty="0">
                      <a:ln>
                        <a:noFill/>
                      </a:ln>
                      <a:solidFill>
                        <a:prstClr val="black"/>
                      </a:solidFill>
                      <a:uLnTx/>
                      <a:uFillTx/>
                    </a:endParaRPr>
                  </a:p>
                </p:txBody>
              </p:sp>
              <p:cxnSp>
                <p:nvCxnSpPr>
                  <p:cNvPr id="17" name="直接连接符 16"/>
                  <p:cNvCxnSpPr/>
                  <p:nvPr/>
                </p:nvCxnSpPr>
                <p:spPr>
                  <a:xfrm>
                    <a:off x="7429500" y="5566901"/>
                    <a:ext cx="2970850" cy="0"/>
                  </a:xfrm>
                  <a:prstGeom prst="line">
                    <a:avLst/>
                  </a:prstGeom>
                  <a:ln>
                    <a:solidFill>
                      <a:srgbClr val="000AB1"/>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355390" y="5571181"/>
                    <a:ext cx="3107903" cy="381258"/>
                  </a:xfrm>
                  <a:prstGeom prst="rect">
                    <a:avLst/>
                  </a:prstGeom>
                  <a:noFill/>
                </p:spPr>
                <p:txBody>
                  <a:bodyPr wrap="square">
                    <a:spAutoFit/>
                  </a:bodyPr>
                  <a:lstStyle>
                    <a:defPPr>
                      <a:defRPr lang="zh-CN"/>
                    </a:defPPr>
                    <a:lvl1pPr marL="179705" indent="-179705">
                      <a:lnSpc>
                        <a:spcPct val="130000"/>
                      </a:lnSpc>
                      <a:spcAft>
                        <a:spcPts val="0"/>
                      </a:spcAft>
                      <a:buFont typeface="Wingdings" panose="05000000000000000000" charset="0"/>
                      <a:buChar char="Ø"/>
                      <a:defRPr b="1">
                        <a:latin typeface="微软雅黑" panose="020B0503020204020204" pitchFamily="34" charset="-122"/>
                        <a:ea typeface="微软雅黑" panose="020B0503020204020204" pitchFamily="34" charset="-122"/>
                      </a:defRPr>
                    </a:lvl1pPr>
                  </a:lstStyle>
                  <a:p>
                    <a:pPr algn="just">
                      <a:defRPr/>
                    </a:pPr>
                    <a:r>
                      <a:rPr kumimoji="0" lang="zh-CN" altLang="en-US" sz="1600" b="0" i="0" u="none" strike="noStrike" kern="1200" cap="none" spc="0" normalizeH="0" baseline="0" noProof="0" dirty="0">
                        <a:ln>
                          <a:noFill/>
                        </a:ln>
                        <a:solidFill>
                          <a:prstClr val="black"/>
                        </a:solidFill>
                        <a:uLnTx/>
                        <a:uFillTx/>
                      </a:rPr>
                      <a:t>乡镇医院、卫生院</a:t>
                    </a:r>
                    <a:endParaRPr kumimoji="0" lang="zh-CN" altLang="en-US" sz="1600" b="0" i="0" u="none" strike="noStrike" kern="1200" cap="none" spc="0" normalizeH="0" baseline="0" noProof="0" dirty="0">
                      <a:ln>
                        <a:noFill/>
                      </a:ln>
                      <a:solidFill>
                        <a:prstClr val="black"/>
                      </a:solidFill>
                      <a:uLnTx/>
                      <a:uFillTx/>
                    </a:endParaRPr>
                  </a:p>
                </p:txBody>
              </p:sp>
            </p:grpSp>
          </p:grpSp>
        </p:grpSp>
        <p:sp>
          <p:nvSpPr>
            <p:cNvPr id="7" name="箭头: 右 6"/>
            <p:cNvSpPr/>
            <p:nvPr/>
          </p:nvSpPr>
          <p:spPr>
            <a:xfrm rot="5400000">
              <a:off x="8725191" y="3542096"/>
              <a:ext cx="368300" cy="317500"/>
            </a:xfrm>
            <a:prstGeom prst="rightArrow">
              <a:avLst/>
            </a:prstGeom>
            <a:gradFill flip="none" rotWithShape="1">
              <a:gsLst>
                <a:gs pos="0">
                  <a:srgbClr val="00069A"/>
                </a:gs>
                <a:gs pos="100000">
                  <a:srgbClr val="000BEA">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5881475" y="2489200"/>
              <a:ext cx="1033386" cy="839922"/>
              <a:chOff x="5881475" y="2489200"/>
              <a:chExt cx="1033386" cy="839922"/>
            </a:xfrm>
          </p:grpSpPr>
          <p:sp>
            <p:nvSpPr>
              <p:cNvPr id="9" name="箭头: 右 8"/>
              <p:cNvSpPr/>
              <p:nvPr/>
            </p:nvSpPr>
            <p:spPr>
              <a:xfrm>
                <a:off x="5959482" y="2489200"/>
                <a:ext cx="955379" cy="468954"/>
              </a:xfrm>
              <a:prstGeom prst="rightArrow">
                <a:avLst/>
              </a:prstGeom>
              <a:gradFill flip="none" rotWithShape="1">
                <a:gsLst>
                  <a:gs pos="0">
                    <a:srgbClr val="00069A"/>
                  </a:gs>
                  <a:gs pos="100000">
                    <a:srgbClr val="000BEA">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881475" y="2868747"/>
                <a:ext cx="958992" cy="4603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i="0" u="none" strike="noStrike" kern="1200" cap="none" spc="0" normalizeH="0" baseline="0" noProof="0" dirty="0">
                    <a:ln>
                      <a:noFill/>
                    </a:ln>
                    <a:solidFill>
                      <a:srgbClr val="000BEA"/>
                    </a:solidFill>
                    <a:uLnTx/>
                    <a:uFillTx/>
                    <a:latin typeface="微软雅黑" panose="020B0503020204020204" pitchFamily="34" charset="-122"/>
                    <a:ea typeface="微软雅黑" panose="020B0503020204020204" pitchFamily="34" charset="-122"/>
                  </a:rPr>
                  <a:t>对策</a:t>
                </a:r>
                <a:endParaRPr kumimoji="0" lang="zh-CN" altLang="en-US" sz="2400" i="0" u="none" strike="noStrike" kern="1200" cap="none" spc="0" normalizeH="0" baseline="0" noProof="0" dirty="0">
                  <a:ln>
                    <a:noFill/>
                  </a:ln>
                  <a:solidFill>
                    <a:srgbClr val="000BEA"/>
                  </a:solidFill>
                  <a:uLnTx/>
                  <a:uFillTx/>
                  <a:latin typeface="微软雅黑" panose="020B0503020204020204" pitchFamily="34" charset="-122"/>
                  <a:ea typeface="微软雅黑" panose="020B0503020204020204" pitchFamily="34" charset="-122"/>
                </a:endParaRPr>
              </a:p>
            </p:txBody>
          </p:sp>
        </p:grpSp>
      </p:grpSp>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79425" y="427880"/>
            <a:ext cx="11233150" cy="5835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rgbClr val="002060"/>
                </a:solidFill>
                <a:effectLst>
                  <a:outerShdw blurRad="38100" dist="38100" dir="2700000" algn="tl">
                    <a:srgbClr val="000000">
                      <a:alpha val="43137"/>
                    </a:srgbClr>
                  </a:outerShdw>
                </a:effectLst>
                <a:latin typeface="微软雅黑" charset="0"/>
                <a:ea typeface="微软雅黑" charset="0"/>
                <a:cs typeface="微软雅黑" charset="0"/>
              </a:rPr>
              <a:t>胸痛救治单元：</a:t>
            </a:r>
            <a:r>
              <a:rPr lang="zh-CN" altLang="en-US" sz="3200" dirty="0">
                <a:solidFill>
                  <a:srgbClr val="FF0000"/>
                </a:solidFill>
                <a:effectLst>
                  <a:outerShdw blurRad="38100" dist="38100" dir="2700000" algn="tl">
                    <a:srgbClr val="000000">
                      <a:alpha val="43137"/>
                    </a:srgbClr>
                  </a:outerShdw>
                </a:effectLst>
                <a:latin typeface="微软雅黑" charset="0"/>
                <a:ea typeface="微软雅黑" charset="0"/>
                <a:cs typeface="微软雅黑" charset="0"/>
              </a:rPr>
              <a:t>协同救治两个“一公里” </a:t>
            </a:r>
            <a:endParaRPr lang="zh-CN" altLang="en-US" sz="3200" dirty="0">
              <a:solidFill>
                <a:srgbClr val="FF0000"/>
              </a:solidFill>
              <a:effectLst>
                <a:outerShdw blurRad="38100" dist="38100" dir="2700000" algn="tl">
                  <a:srgbClr val="000000">
                    <a:alpha val="43137"/>
                  </a:srgbClr>
                </a:outerShdw>
              </a:effectLst>
              <a:latin typeface="微软雅黑" charset="0"/>
              <a:ea typeface="微软雅黑" charset="0"/>
              <a:cs typeface="微软雅黑" charset="0"/>
            </a:endParaRPr>
          </a:p>
        </p:txBody>
      </p:sp>
      <p:grpSp>
        <p:nvGrpSpPr>
          <p:cNvPr id="3" name="组合 2"/>
          <p:cNvGrpSpPr/>
          <p:nvPr/>
        </p:nvGrpSpPr>
        <p:grpSpPr>
          <a:xfrm>
            <a:off x="959909" y="1555686"/>
            <a:ext cx="10272183" cy="4645025"/>
            <a:chOff x="959909" y="1592262"/>
            <a:chExt cx="10272183" cy="4645025"/>
          </a:xfrm>
        </p:grpSpPr>
        <p:grpSp>
          <p:nvGrpSpPr>
            <p:cNvPr id="4" name="组合 3"/>
            <p:cNvGrpSpPr/>
            <p:nvPr/>
          </p:nvGrpSpPr>
          <p:grpSpPr>
            <a:xfrm>
              <a:off x="959909" y="1592262"/>
              <a:ext cx="5454584" cy="4645025"/>
              <a:chOff x="959909" y="1592262"/>
              <a:chExt cx="5454584" cy="4645025"/>
            </a:xfrm>
          </p:grpSpPr>
          <p:sp>
            <p:nvSpPr>
              <p:cNvPr id="26" name="矩形 25"/>
              <p:cNvSpPr/>
              <p:nvPr/>
            </p:nvSpPr>
            <p:spPr>
              <a:xfrm>
                <a:off x="1095375" y="3215571"/>
                <a:ext cx="5105400" cy="905880"/>
              </a:xfrm>
              <a:prstGeom prst="rect">
                <a:avLst/>
              </a:prstGeom>
              <a:solidFill>
                <a:srgbClr val="FF0000">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27" name="组合 26"/>
              <p:cNvGrpSpPr/>
              <p:nvPr/>
            </p:nvGrpSpPr>
            <p:grpSpPr>
              <a:xfrm>
                <a:off x="1260158" y="3474876"/>
                <a:ext cx="2206942" cy="400110"/>
                <a:chOff x="1260158" y="3521045"/>
                <a:chExt cx="2206942" cy="400110"/>
              </a:xfrm>
            </p:grpSpPr>
            <p:sp>
              <p:nvSpPr>
                <p:cNvPr id="67" name="箭头: 右 66"/>
                <p:cNvSpPr/>
                <p:nvPr/>
              </p:nvSpPr>
              <p:spPr>
                <a:xfrm>
                  <a:off x="3149263" y="3616325"/>
                  <a:ext cx="317837" cy="209550"/>
                </a:xfrm>
                <a:prstGeom prst="rightArrow">
                  <a:avLst/>
                </a:prstGeom>
                <a:gradFill flip="none" rotWithShape="1">
                  <a:gsLst>
                    <a:gs pos="0">
                      <a:srgbClr val="C00000">
                        <a:alpha val="97000"/>
                      </a:srgbClr>
                    </a:gs>
                    <a:gs pos="100000">
                      <a:srgbClr val="C00000">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68" name="组合 67"/>
                <p:cNvGrpSpPr/>
                <p:nvPr/>
              </p:nvGrpSpPr>
              <p:grpSpPr>
                <a:xfrm>
                  <a:off x="1260158" y="3521045"/>
                  <a:ext cx="1827176" cy="400110"/>
                  <a:chOff x="1260158" y="1825555"/>
                  <a:chExt cx="1827176" cy="400110"/>
                </a:xfrm>
              </p:grpSpPr>
              <p:sp>
                <p:nvSpPr>
                  <p:cNvPr id="69" name="矩形: 圆角 68"/>
                  <p:cNvSpPr/>
                  <p:nvPr/>
                </p:nvSpPr>
                <p:spPr>
                  <a:xfrm>
                    <a:off x="1260158" y="1825555"/>
                    <a:ext cx="1827176" cy="400110"/>
                  </a:xfrm>
                  <a:prstGeom prst="roundRect">
                    <a:avLst>
                      <a:gd name="adj" fmla="val 6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0" name="文本框 69"/>
                  <p:cNvSpPr txBox="1"/>
                  <p:nvPr/>
                </p:nvSpPr>
                <p:spPr>
                  <a:xfrm>
                    <a:off x="1542804" y="1871722"/>
                    <a:ext cx="1261884" cy="307777"/>
                  </a:xfrm>
                  <a:prstGeom prst="rect">
                    <a:avLst/>
                  </a:prstGeom>
                  <a:noFill/>
                </p:spPr>
                <p:txBody>
                  <a:bodyPr wrap="none">
                    <a:spAutoFit/>
                  </a:bodyPr>
                  <a:lstStyle/>
                  <a:p>
                    <a:pPr algn="ctr">
                      <a:defRPr/>
                    </a:pPr>
                    <a:r>
                      <a:rPr lang="zh-CN" altLang="en-US" sz="1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胸痛救治单元</a:t>
                    </a:r>
                    <a:endParaRPr lang="zh-CN" altLang="en-US" sz="1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pic>
            <p:nvPicPr>
              <p:cNvPr id="28" name="图片 27"/>
              <p:cNvPicPr>
                <a:picLocks noChangeAspect="1"/>
              </p:cNvPicPr>
              <p:nvPr/>
            </p:nvPicPr>
            <p:blipFill>
              <a:blip r:embed="rId2" cstate="print"/>
              <a:stretch>
                <a:fillRect/>
              </a:stretch>
            </p:blipFill>
            <p:spPr>
              <a:xfrm>
                <a:off x="1395083" y="4191000"/>
                <a:ext cx="4505984" cy="2037754"/>
              </a:xfrm>
              <a:prstGeom prst="rect">
                <a:avLst/>
              </a:prstGeom>
            </p:spPr>
          </p:pic>
          <p:sp>
            <p:nvSpPr>
              <p:cNvPr id="29" name="矩形 28"/>
              <p:cNvSpPr/>
              <p:nvPr/>
            </p:nvSpPr>
            <p:spPr>
              <a:xfrm>
                <a:off x="959909" y="1592262"/>
                <a:ext cx="5454584" cy="4645025"/>
              </a:xfrm>
              <a:prstGeom prst="rect">
                <a:avLst/>
              </a:prstGeom>
              <a:noFill/>
              <a:ln>
                <a:gradFill flip="none" rotWithShape="1">
                  <a:gsLst>
                    <a:gs pos="0">
                      <a:srgbClr val="041C8C"/>
                    </a:gs>
                    <a:gs pos="100000">
                      <a:srgbClr val="041C8C">
                        <a:alpha val="0"/>
                      </a:srgb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30" name="矩形 29"/>
              <p:cNvSpPr/>
              <p:nvPr/>
            </p:nvSpPr>
            <p:spPr>
              <a:xfrm>
                <a:off x="1095375" y="1720146"/>
                <a:ext cx="5105400" cy="905880"/>
              </a:xfrm>
              <a:prstGeom prst="rect">
                <a:avLst/>
              </a:prstGeom>
              <a:solidFill>
                <a:srgbClr val="FF0000">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260158" y="1779385"/>
                <a:ext cx="1827176" cy="764259"/>
                <a:chOff x="1260158" y="1825554"/>
                <a:chExt cx="1827176" cy="764259"/>
              </a:xfrm>
            </p:grpSpPr>
            <p:sp>
              <p:nvSpPr>
                <p:cNvPr id="63" name="矩形: 圆角 62"/>
                <p:cNvSpPr/>
                <p:nvPr/>
              </p:nvSpPr>
              <p:spPr>
                <a:xfrm>
                  <a:off x="1260158" y="1825554"/>
                  <a:ext cx="1827176" cy="764259"/>
                </a:xfrm>
                <a:prstGeom prst="roundRect">
                  <a:avLst>
                    <a:gd name="adj" fmla="val 669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4" name="文本框 63"/>
                <p:cNvSpPr txBox="1"/>
                <p:nvPr/>
              </p:nvSpPr>
              <p:spPr>
                <a:xfrm>
                  <a:off x="1453036" y="1887102"/>
                  <a:ext cx="1441420" cy="30777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标准版胸痛中心</a:t>
                  </a:r>
                  <a:endParaRPr kumimoji="0" lang="en-US" altLang="zh-CN" sz="14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65" name="文本框 64"/>
                <p:cNvSpPr txBox="1"/>
                <p:nvPr/>
              </p:nvSpPr>
              <p:spPr>
                <a:xfrm>
                  <a:off x="1453036" y="2207684"/>
                  <a:ext cx="1441420" cy="30777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基层版胸痛中心</a:t>
                  </a:r>
                  <a:endParaRPr kumimoji="0" lang="zh-CN" altLang="en-US" sz="14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cxnSp>
              <p:nvCxnSpPr>
                <p:cNvPr id="66" name="直接连接符 65"/>
                <p:cNvCxnSpPr/>
                <p:nvPr/>
              </p:nvCxnSpPr>
              <p:spPr>
                <a:xfrm>
                  <a:off x="1379220" y="2202180"/>
                  <a:ext cx="155448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3568468" y="3360044"/>
                <a:ext cx="2464032" cy="713802"/>
                <a:chOff x="4093094" y="3347234"/>
                <a:chExt cx="2046426" cy="592826"/>
              </a:xfrm>
            </p:grpSpPr>
            <p:grpSp>
              <p:nvGrpSpPr>
                <p:cNvPr id="51" name="组合 50"/>
                <p:cNvGrpSpPr/>
                <p:nvPr/>
              </p:nvGrpSpPr>
              <p:grpSpPr>
                <a:xfrm>
                  <a:off x="4093094" y="3347234"/>
                  <a:ext cx="624840" cy="592826"/>
                  <a:chOff x="4031165" y="3604403"/>
                  <a:chExt cx="624840" cy="592826"/>
                </a:xfrm>
              </p:grpSpPr>
              <p:sp>
                <p:nvSpPr>
                  <p:cNvPr id="60" name="椭圆 59"/>
                  <p:cNvSpPr/>
                  <p:nvPr/>
                </p:nvSpPr>
                <p:spPr>
                  <a:xfrm>
                    <a:off x="4047172" y="3604403"/>
                    <a:ext cx="592826" cy="592826"/>
                  </a:xfrm>
                  <a:prstGeom prst="ellipse">
                    <a:avLst/>
                  </a:prstGeom>
                  <a:gradFill flip="none" rotWithShape="1">
                    <a:gsLst>
                      <a:gs pos="0">
                        <a:srgbClr val="000BEA"/>
                      </a:gs>
                      <a:gs pos="100000">
                        <a:srgbClr val="041C8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1" name="文本框 60"/>
                  <p:cNvSpPr txBox="1"/>
                  <p:nvPr/>
                </p:nvSpPr>
                <p:spPr>
                  <a:xfrm>
                    <a:off x="4031165" y="3732774"/>
                    <a:ext cx="624840" cy="34507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乡镇</a:t>
                    </a:r>
                    <a:endParaRPr kumimoji="0" lang="en-US" altLang="zh-CN" sz="10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医院</a:t>
                    </a:r>
                    <a:endParaRPr kumimoji="0" lang="zh-CN" altLang="en-US" sz="100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62" name="椭圆 61"/>
                  <p:cNvSpPr/>
                  <p:nvPr/>
                </p:nvSpPr>
                <p:spPr>
                  <a:xfrm>
                    <a:off x="4065635" y="3624756"/>
                    <a:ext cx="552121" cy="552121"/>
                  </a:xfrm>
                  <a:prstGeom prst="ellipse">
                    <a:avLst/>
                  </a:prstGeom>
                  <a:noFill/>
                  <a:ln w="63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4770103" y="3347234"/>
                  <a:ext cx="624840" cy="592826"/>
                  <a:chOff x="4031165" y="3604403"/>
                  <a:chExt cx="624840" cy="592826"/>
                </a:xfrm>
              </p:grpSpPr>
              <p:sp>
                <p:nvSpPr>
                  <p:cNvPr id="57" name="椭圆 56"/>
                  <p:cNvSpPr/>
                  <p:nvPr/>
                </p:nvSpPr>
                <p:spPr>
                  <a:xfrm>
                    <a:off x="4047172" y="3604403"/>
                    <a:ext cx="592826" cy="592826"/>
                  </a:xfrm>
                  <a:prstGeom prst="ellipse">
                    <a:avLst/>
                  </a:prstGeom>
                  <a:gradFill flip="none" rotWithShape="1">
                    <a:gsLst>
                      <a:gs pos="0">
                        <a:srgbClr val="000BEA"/>
                      </a:gs>
                      <a:gs pos="100000">
                        <a:srgbClr val="041C8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8" name="文本框 57"/>
                  <p:cNvSpPr txBox="1"/>
                  <p:nvPr/>
                </p:nvSpPr>
                <p:spPr>
                  <a:xfrm>
                    <a:off x="4031165" y="3732774"/>
                    <a:ext cx="624840" cy="345079"/>
                  </a:xfrm>
                  <a:prstGeom prst="rect">
                    <a:avLst/>
                  </a:prstGeom>
                  <a:noFill/>
                </p:spPr>
                <p:txBody>
                  <a:bodyPr wrap="square">
                    <a:spAutoFit/>
                  </a:bodyPr>
                  <a:lstStyle/>
                  <a:p>
                    <a:pPr algn="ctr">
                      <a:defRPr/>
                    </a:pPr>
                    <a:r>
                      <a:rPr lang="zh-CN" altLang="en-US" sz="1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中心</a:t>
                    </a:r>
                    <a:endParaRPr lang="en-US" altLang="zh-CN" sz="1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defRPr/>
                    </a:pPr>
                    <a:r>
                      <a:rPr lang="zh-CN" altLang="en-US" sz="1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卫生院</a:t>
                    </a:r>
                    <a:endParaRPr lang="zh-CN" altLang="en-US" sz="1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9" name="椭圆 58"/>
                  <p:cNvSpPr/>
                  <p:nvPr/>
                </p:nvSpPr>
                <p:spPr>
                  <a:xfrm>
                    <a:off x="4065635" y="3624756"/>
                    <a:ext cx="552121" cy="552121"/>
                  </a:xfrm>
                  <a:prstGeom prst="ellipse">
                    <a:avLst/>
                  </a:prstGeom>
                  <a:noFill/>
                  <a:ln w="63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415990" y="3347234"/>
                  <a:ext cx="723530" cy="592826"/>
                  <a:chOff x="3981820" y="3604403"/>
                  <a:chExt cx="723530" cy="592826"/>
                </a:xfrm>
              </p:grpSpPr>
              <p:sp>
                <p:nvSpPr>
                  <p:cNvPr id="54" name="椭圆 53"/>
                  <p:cNvSpPr/>
                  <p:nvPr/>
                </p:nvSpPr>
                <p:spPr>
                  <a:xfrm>
                    <a:off x="4047172" y="3604403"/>
                    <a:ext cx="592826" cy="592826"/>
                  </a:xfrm>
                  <a:prstGeom prst="ellipse">
                    <a:avLst/>
                  </a:prstGeom>
                  <a:gradFill flip="none" rotWithShape="1">
                    <a:gsLst>
                      <a:gs pos="0">
                        <a:srgbClr val="000BEA"/>
                      </a:gs>
                      <a:gs pos="100000">
                        <a:srgbClr val="041C8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5" name="文本框 54"/>
                  <p:cNvSpPr txBox="1"/>
                  <p:nvPr/>
                </p:nvSpPr>
                <p:spPr>
                  <a:xfrm>
                    <a:off x="3981820" y="3732774"/>
                    <a:ext cx="723530" cy="332299"/>
                  </a:xfrm>
                  <a:prstGeom prst="rect">
                    <a:avLst/>
                  </a:prstGeom>
                  <a:noFill/>
                </p:spPr>
                <p:txBody>
                  <a:bodyPr wrap="square">
                    <a:spAutoFit/>
                  </a:bodyPr>
                  <a:lstStyle/>
                  <a:p>
                    <a:pPr algn="ctr">
                      <a:defRPr/>
                    </a:pPr>
                    <a:r>
                      <a:rPr lang="zh-CN" altLang="en-US" sz="1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社区卫生</a:t>
                    </a:r>
                    <a:endParaRPr lang="en-US" altLang="zh-CN" sz="1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defRPr/>
                    </a:pPr>
                    <a:r>
                      <a:rPr lang="zh-CN" altLang="en-US" sz="1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服务中心</a:t>
                    </a:r>
                    <a:endParaRPr lang="zh-CN" altLang="en-US" sz="1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6" name="椭圆 55"/>
                  <p:cNvSpPr/>
                  <p:nvPr/>
                </p:nvSpPr>
                <p:spPr>
                  <a:xfrm>
                    <a:off x="4065635" y="3624756"/>
                    <a:ext cx="552121" cy="552121"/>
                  </a:xfrm>
                  <a:prstGeom prst="ellipse">
                    <a:avLst/>
                  </a:prstGeom>
                  <a:noFill/>
                  <a:ln w="63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33" name="组合 32"/>
              <p:cNvGrpSpPr/>
              <p:nvPr/>
            </p:nvGrpSpPr>
            <p:grpSpPr>
              <a:xfrm>
                <a:off x="4074493" y="1753569"/>
                <a:ext cx="1366224" cy="815664"/>
                <a:chOff x="4371266" y="1717464"/>
                <a:chExt cx="1366224" cy="815664"/>
              </a:xfrm>
            </p:grpSpPr>
            <p:grpSp>
              <p:nvGrpSpPr>
                <p:cNvPr id="44" name="组合 43"/>
                <p:cNvGrpSpPr/>
                <p:nvPr/>
              </p:nvGrpSpPr>
              <p:grpSpPr>
                <a:xfrm>
                  <a:off x="4371266" y="1717464"/>
                  <a:ext cx="1366224" cy="307777"/>
                  <a:chOff x="4192509" y="1717464"/>
                  <a:chExt cx="1366224" cy="307777"/>
                </a:xfrm>
              </p:grpSpPr>
              <p:sp>
                <p:nvSpPr>
                  <p:cNvPr id="49" name="矩形: 圆角 48"/>
                  <p:cNvSpPr/>
                  <p:nvPr/>
                </p:nvSpPr>
                <p:spPr>
                  <a:xfrm>
                    <a:off x="4192509" y="1720850"/>
                    <a:ext cx="1366224" cy="301004"/>
                  </a:xfrm>
                  <a:prstGeom prst="roundRect">
                    <a:avLst>
                      <a:gd name="adj" fmla="val 50000"/>
                    </a:avLst>
                  </a:prstGeom>
                  <a:solidFill>
                    <a:srgbClr val="041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50" name="文本框 49"/>
                  <p:cNvSpPr txBox="1"/>
                  <p:nvPr/>
                </p:nvSpPr>
                <p:spPr>
                  <a:xfrm>
                    <a:off x="4424216" y="1717464"/>
                    <a:ext cx="90281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城市医院</a:t>
                    </a:r>
                    <a:endParaRPr kumimoji="0" lang="zh-CN" altLang="en-US" sz="14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371266" y="2225351"/>
                  <a:ext cx="1366224" cy="307777"/>
                  <a:chOff x="4192509" y="1717464"/>
                  <a:chExt cx="1366224" cy="307777"/>
                </a:xfrm>
              </p:grpSpPr>
              <p:sp>
                <p:nvSpPr>
                  <p:cNvPr id="47" name="矩形: 圆角 46"/>
                  <p:cNvSpPr/>
                  <p:nvPr/>
                </p:nvSpPr>
                <p:spPr>
                  <a:xfrm>
                    <a:off x="4192509" y="1720850"/>
                    <a:ext cx="1366224" cy="301004"/>
                  </a:xfrm>
                  <a:prstGeom prst="roundRect">
                    <a:avLst>
                      <a:gd name="adj" fmla="val 50000"/>
                    </a:avLst>
                  </a:prstGeom>
                  <a:solidFill>
                    <a:srgbClr val="041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48" name="文本框 47"/>
                  <p:cNvSpPr txBox="1"/>
                  <p:nvPr/>
                </p:nvSpPr>
                <p:spPr>
                  <a:xfrm>
                    <a:off x="4424216" y="1717464"/>
                    <a:ext cx="90281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县域医院</a:t>
                    </a:r>
                    <a:endParaRPr kumimoji="0" lang="zh-CN" altLang="en-US" sz="14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a:off x="5054378" y="2028825"/>
                  <a:ext cx="0" cy="192881"/>
                </a:xfrm>
                <a:prstGeom prst="line">
                  <a:avLst/>
                </a:prstGeom>
                <a:ln w="9525">
                  <a:solidFill>
                    <a:srgbClr val="000BEA"/>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099522" y="3009900"/>
                <a:ext cx="1316166" cy="315410"/>
                <a:chOff x="4396295" y="2943225"/>
                <a:chExt cx="1316166" cy="387350"/>
              </a:xfrm>
            </p:grpSpPr>
            <p:cxnSp>
              <p:nvCxnSpPr>
                <p:cNvPr id="42" name="直接连接符 41"/>
                <p:cNvCxnSpPr/>
                <p:nvPr/>
              </p:nvCxnSpPr>
              <p:spPr>
                <a:xfrm>
                  <a:off x="5054378" y="2943225"/>
                  <a:ext cx="0" cy="387350"/>
                </a:xfrm>
                <a:prstGeom prst="line">
                  <a:avLst/>
                </a:prstGeom>
                <a:noFill/>
                <a:ln w="9525">
                  <a:gradFill flip="none" rotWithShape="1">
                    <a:gsLst>
                      <a:gs pos="0">
                        <a:srgbClr val="000BEA"/>
                      </a:gs>
                      <a:gs pos="100000">
                        <a:srgbClr val="000BEA">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cxnSp>
            <p:sp>
              <p:nvSpPr>
                <p:cNvPr id="43" name="任意多边形: 形状 42"/>
                <p:cNvSpPr/>
                <p:nvPr/>
              </p:nvSpPr>
              <p:spPr>
                <a:xfrm>
                  <a:off x="4396295" y="3143903"/>
                  <a:ext cx="1316166" cy="177425"/>
                </a:xfrm>
                <a:custGeom>
                  <a:avLst/>
                  <a:gdLst>
                    <a:gd name="connsiteX0" fmla="*/ 590638 w 1181276"/>
                    <a:gd name="connsiteY0" fmla="*/ 0 h 218454"/>
                    <a:gd name="connsiteX1" fmla="*/ 1138016 w 1181276"/>
                    <a:gd name="connsiteY1" fmla="*/ 177425 h 218454"/>
                    <a:gd name="connsiteX2" fmla="*/ 1181276 w 1181276"/>
                    <a:gd name="connsiteY2" fmla="*/ 218454 h 218454"/>
                    <a:gd name="connsiteX3" fmla="*/ 0 w 1181276"/>
                    <a:gd name="connsiteY3" fmla="*/ 218454 h 218454"/>
                    <a:gd name="connsiteX4" fmla="*/ 43260 w 1181276"/>
                    <a:gd name="connsiteY4" fmla="*/ 177425 h 218454"/>
                    <a:gd name="connsiteX5" fmla="*/ 590638 w 1181276"/>
                    <a:gd name="connsiteY5" fmla="*/ 0 h 218454"/>
                    <a:gd name="connsiteX0-1" fmla="*/ 43260 w 1181276"/>
                    <a:gd name="connsiteY0-2" fmla="*/ 177425 h 268865"/>
                    <a:gd name="connsiteX1-3" fmla="*/ 590638 w 1181276"/>
                    <a:gd name="connsiteY1-4" fmla="*/ 0 h 268865"/>
                    <a:gd name="connsiteX2-5" fmla="*/ 1138016 w 1181276"/>
                    <a:gd name="connsiteY2-6" fmla="*/ 177425 h 268865"/>
                    <a:gd name="connsiteX3-7" fmla="*/ 1181276 w 1181276"/>
                    <a:gd name="connsiteY3-8" fmla="*/ 218454 h 268865"/>
                    <a:gd name="connsiteX4-9" fmla="*/ 0 w 1181276"/>
                    <a:gd name="connsiteY4-10" fmla="*/ 218454 h 268865"/>
                    <a:gd name="connsiteX5-11" fmla="*/ 134700 w 1181276"/>
                    <a:gd name="connsiteY5-12" fmla="*/ 268865 h 268865"/>
                    <a:gd name="connsiteX0-13" fmla="*/ 43260 w 1181276"/>
                    <a:gd name="connsiteY0-14" fmla="*/ 177425 h 218454"/>
                    <a:gd name="connsiteX1-15" fmla="*/ 590638 w 1181276"/>
                    <a:gd name="connsiteY1-16" fmla="*/ 0 h 218454"/>
                    <a:gd name="connsiteX2-17" fmla="*/ 1138016 w 1181276"/>
                    <a:gd name="connsiteY2-18" fmla="*/ 177425 h 218454"/>
                    <a:gd name="connsiteX3-19" fmla="*/ 1181276 w 1181276"/>
                    <a:gd name="connsiteY3-20" fmla="*/ 218454 h 218454"/>
                    <a:gd name="connsiteX4-21" fmla="*/ 0 w 1181276"/>
                    <a:gd name="connsiteY4-22" fmla="*/ 218454 h 218454"/>
                    <a:gd name="connsiteX0-23" fmla="*/ 0 w 1138016"/>
                    <a:gd name="connsiteY0-24" fmla="*/ 177425 h 218454"/>
                    <a:gd name="connsiteX1-25" fmla="*/ 547378 w 1138016"/>
                    <a:gd name="connsiteY1-26" fmla="*/ 0 h 218454"/>
                    <a:gd name="connsiteX2-27" fmla="*/ 1094756 w 1138016"/>
                    <a:gd name="connsiteY2-28" fmla="*/ 177425 h 218454"/>
                    <a:gd name="connsiteX3-29" fmla="*/ 1138016 w 1138016"/>
                    <a:gd name="connsiteY3-30" fmla="*/ 218454 h 218454"/>
                    <a:gd name="connsiteX0-31" fmla="*/ 0 w 1094756"/>
                    <a:gd name="connsiteY0-32" fmla="*/ 177425 h 177425"/>
                    <a:gd name="connsiteX1-33" fmla="*/ 547378 w 1094756"/>
                    <a:gd name="connsiteY1-34" fmla="*/ 0 h 177425"/>
                    <a:gd name="connsiteX2-35" fmla="*/ 1094756 w 1094756"/>
                    <a:gd name="connsiteY2-36" fmla="*/ 177425 h 177425"/>
                  </a:gdLst>
                  <a:ahLst/>
                  <a:cxnLst>
                    <a:cxn ang="0">
                      <a:pos x="connsiteX0-1" y="connsiteY0-2"/>
                    </a:cxn>
                    <a:cxn ang="0">
                      <a:pos x="connsiteX1-3" y="connsiteY1-4"/>
                    </a:cxn>
                    <a:cxn ang="0">
                      <a:pos x="connsiteX2-5" y="connsiteY2-6"/>
                    </a:cxn>
                  </a:cxnLst>
                  <a:rect l="l" t="t" r="r" b="b"/>
                  <a:pathLst>
                    <a:path w="1094756" h="177425">
                      <a:moveTo>
                        <a:pt x="0" y="177425"/>
                      </a:moveTo>
                      <a:cubicBezTo>
                        <a:pt x="140087" y="67803"/>
                        <a:pt x="333614" y="0"/>
                        <a:pt x="547378" y="0"/>
                      </a:cubicBezTo>
                      <a:cubicBezTo>
                        <a:pt x="761143" y="0"/>
                        <a:pt x="954670" y="67803"/>
                        <a:pt x="1094756" y="177425"/>
                      </a:cubicBezTo>
                    </a:path>
                  </a:pathLst>
                </a:custGeom>
                <a:noFill/>
                <a:ln w="9525">
                  <a:gradFill flip="none" rotWithShape="1">
                    <a:gsLst>
                      <a:gs pos="0">
                        <a:srgbClr val="000BEA">
                          <a:alpha val="0"/>
                        </a:srgbClr>
                      </a:gs>
                      <a:gs pos="60000">
                        <a:srgbClr val="000BEA"/>
                      </a:gs>
                      <a:gs pos="100000">
                        <a:srgbClr val="000BEA">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35" name="箭头: 上下 34"/>
              <p:cNvSpPr/>
              <p:nvPr/>
            </p:nvSpPr>
            <p:spPr>
              <a:xfrm>
                <a:off x="4695676" y="2642685"/>
                <a:ext cx="123858" cy="426295"/>
              </a:xfrm>
              <a:prstGeom prst="upDownArrow">
                <a:avLst>
                  <a:gd name="adj1" fmla="val 36193"/>
                  <a:gd name="adj2" fmla="val 59205"/>
                </a:avLst>
              </a:prstGeom>
              <a:solidFill>
                <a:srgbClr val="000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36" name="矩形 35"/>
              <p:cNvSpPr/>
              <p:nvPr/>
            </p:nvSpPr>
            <p:spPr>
              <a:xfrm>
                <a:off x="1095375" y="2647881"/>
                <a:ext cx="5105400" cy="481585"/>
              </a:xfrm>
              <a:prstGeom prst="rect">
                <a:avLst/>
              </a:prstGeom>
              <a:solidFill>
                <a:srgbClr val="000BEA">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7" name="箭头: 右 36"/>
              <p:cNvSpPr/>
              <p:nvPr/>
            </p:nvSpPr>
            <p:spPr>
              <a:xfrm>
                <a:off x="3149263" y="2774804"/>
                <a:ext cx="317837" cy="209550"/>
              </a:xfrm>
              <a:prstGeom prst="rightArrow">
                <a:avLst/>
              </a:prstGeom>
              <a:gradFill flip="none" rotWithShape="1">
                <a:gsLst>
                  <a:gs pos="0">
                    <a:srgbClr val="00069A"/>
                  </a:gs>
                  <a:gs pos="100000">
                    <a:srgbClr val="00069A">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8" name="组合 37"/>
              <p:cNvGrpSpPr/>
              <p:nvPr/>
            </p:nvGrpSpPr>
            <p:grpSpPr>
              <a:xfrm>
                <a:off x="1260158" y="2709343"/>
                <a:ext cx="1827176" cy="347314"/>
                <a:chOff x="1260158" y="1836560"/>
                <a:chExt cx="1827176" cy="347314"/>
              </a:xfrm>
            </p:grpSpPr>
            <p:sp>
              <p:nvSpPr>
                <p:cNvPr id="40" name="矩形: 圆角 39"/>
                <p:cNvSpPr/>
                <p:nvPr/>
              </p:nvSpPr>
              <p:spPr>
                <a:xfrm>
                  <a:off x="1260158" y="1836560"/>
                  <a:ext cx="1827176" cy="347314"/>
                </a:xfrm>
                <a:prstGeom prst="roundRect">
                  <a:avLst>
                    <a:gd name="adj" fmla="val 6697"/>
                  </a:avLst>
                </a:prstGeom>
                <a:solidFill>
                  <a:srgbClr val="000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1" name="文本框 40"/>
                <p:cNvSpPr txBox="1"/>
                <p:nvPr/>
              </p:nvSpPr>
              <p:spPr>
                <a:xfrm>
                  <a:off x="1722340" y="1856329"/>
                  <a:ext cx="902811" cy="307777"/>
                </a:xfrm>
                <a:prstGeom prst="rect">
                  <a:avLst/>
                </a:prstGeom>
                <a:noFill/>
              </p:spPr>
              <p:txBody>
                <a:bodyPr wrap="none">
                  <a:spAutoFit/>
                </a:bodyPr>
                <a:lstStyle/>
                <a:p>
                  <a:pPr algn="ctr">
                    <a:defRPr/>
                  </a:pPr>
                  <a:r>
                    <a:rPr lang="zh-CN" altLang="en-US" sz="1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信息联动</a:t>
                  </a:r>
                  <a:endParaRPr lang="zh-CN" altLang="en-US" sz="1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39" name="箭头: 右 38"/>
              <p:cNvSpPr/>
              <p:nvPr/>
            </p:nvSpPr>
            <p:spPr>
              <a:xfrm>
                <a:off x="3149263" y="2074731"/>
                <a:ext cx="317837" cy="209550"/>
              </a:xfrm>
              <a:prstGeom prst="rightArrow">
                <a:avLst/>
              </a:prstGeom>
              <a:gradFill flip="none" rotWithShape="1">
                <a:gsLst>
                  <a:gs pos="0">
                    <a:srgbClr val="C00000">
                      <a:alpha val="97000"/>
                    </a:srgbClr>
                  </a:gs>
                  <a:gs pos="100000">
                    <a:srgbClr val="C00000">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638031" y="1597055"/>
              <a:ext cx="4594061" cy="4640232"/>
              <a:chOff x="6638031" y="1597055"/>
              <a:chExt cx="4594061" cy="4640232"/>
            </a:xfrm>
          </p:grpSpPr>
          <p:grpSp>
            <p:nvGrpSpPr>
              <p:cNvPr id="6" name="组合 5"/>
              <p:cNvGrpSpPr/>
              <p:nvPr/>
            </p:nvGrpSpPr>
            <p:grpSpPr>
              <a:xfrm>
                <a:off x="6638031" y="1597055"/>
                <a:ext cx="4594061" cy="2272130"/>
                <a:chOff x="6638031" y="1597055"/>
                <a:chExt cx="4594061" cy="2272130"/>
              </a:xfrm>
            </p:grpSpPr>
            <p:sp>
              <p:nvSpPr>
                <p:cNvPr id="17" name="矩形: 圆顶角 16"/>
                <p:cNvSpPr/>
                <p:nvPr/>
              </p:nvSpPr>
              <p:spPr>
                <a:xfrm flipV="1">
                  <a:off x="6638031" y="1597055"/>
                  <a:ext cx="4594061" cy="471064"/>
                </a:xfrm>
                <a:prstGeom prst="round2SameRect">
                  <a:avLst>
                    <a:gd name="adj1" fmla="val 3668"/>
                    <a:gd name="adj2" fmla="val 0"/>
                  </a:avLst>
                </a:prstGeom>
                <a:pattFill prst="dkUpDiag">
                  <a:fgClr>
                    <a:srgbClr val="DCE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矩形 17"/>
                <p:cNvSpPr/>
                <p:nvPr/>
              </p:nvSpPr>
              <p:spPr>
                <a:xfrm flipV="1">
                  <a:off x="6638031" y="1597058"/>
                  <a:ext cx="4594061" cy="2272127"/>
                </a:xfrm>
                <a:prstGeom prst="rect">
                  <a:avLst/>
                </a:prstGeom>
                <a:noFill/>
                <a:ln>
                  <a:gradFill flip="none" rotWithShape="1">
                    <a:gsLst>
                      <a:gs pos="0">
                        <a:srgbClr val="041C8C"/>
                      </a:gs>
                      <a:gs pos="100000">
                        <a:srgbClr val="041C8C">
                          <a:alpha val="0"/>
                        </a:srgb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文本框 18"/>
                <p:cNvSpPr txBox="1"/>
                <p:nvPr/>
              </p:nvSpPr>
              <p:spPr>
                <a:xfrm>
                  <a:off x="7803982" y="1647921"/>
                  <a:ext cx="2492990" cy="36933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救治起跑</a:t>
                  </a:r>
                  <a:r>
                    <a:rPr kumimoji="0" lang="en-US" altLang="zh-CN"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a:t>
                  </a:r>
                  <a:r>
                    <a:rPr kumimoji="0" lang="zh-CN" altLang="en-US"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第一公里</a:t>
                  </a:r>
                  <a:r>
                    <a:rPr kumimoji="0" lang="en-US" altLang="zh-CN"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a:t>
                  </a:r>
                  <a:endParaRPr kumimoji="0" lang="en-US" altLang="zh-CN"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endParaRPr>
                </a:p>
              </p:txBody>
            </p:sp>
            <p:grpSp>
              <p:nvGrpSpPr>
                <p:cNvPr id="20" name="组合 19"/>
                <p:cNvGrpSpPr/>
                <p:nvPr/>
              </p:nvGrpSpPr>
              <p:grpSpPr>
                <a:xfrm>
                  <a:off x="6758817" y="2194574"/>
                  <a:ext cx="4375908" cy="1560986"/>
                  <a:chOff x="6758817" y="2194574"/>
                  <a:chExt cx="4375908" cy="1560986"/>
                </a:xfrm>
              </p:grpSpPr>
              <p:sp>
                <p:nvSpPr>
                  <p:cNvPr id="21" name="文本框 20"/>
                  <p:cNvSpPr txBox="1"/>
                  <p:nvPr/>
                </p:nvSpPr>
                <p:spPr>
                  <a:xfrm>
                    <a:off x="6758817" y="2194574"/>
                    <a:ext cx="2538195" cy="338554"/>
                  </a:xfrm>
                  <a:prstGeom prst="rect">
                    <a:avLst/>
                  </a:prstGeom>
                  <a:noFill/>
                </p:spPr>
                <p:txBody>
                  <a:bodyPr wrap="none">
                    <a:spAutoFit/>
                  </a:bodyPr>
                  <a:lstStyle/>
                  <a:p>
                    <a:pPr marL="179705" marR="0" lvl="0" indent="-179705" algn="l" defTabSz="914400" rtl="0" eaLnBrk="1" fontAlgn="auto" latinLnBrk="0" hangingPunct="1">
                      <a:lnSpc>
                        <a:spcPct val="100000"/>
                      </a:lnSpc>
                      <a:spcAft>
                        <a:spcPts val="0"/>
                      </a:spcAft>
                      <a:buClrTx/>
                      <a:buSzTx/>
                      <a:buFont typeface="Wingdings" panose="05000000000000000000" pitchFamily="2" charset="2"/>
                      <a:buChar char="Ø"/>
                      <a:defRPr/>
                    </a:pPr>
                    <a:r>
                      <a:rPr kumimoji="0" lang="zh-CN" altLang="en-US" sz="16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微软雅黑" panose="020B0503020204020204" pitchFamily="34" charset="-122"/>
                      </a:rPr>
                      <a:t>快速接诊</a:t>
                    </a:r>
                    <a:r>
                      <a:rPr kumimoji="0" lang="zh-CN" altLang="en-US" sz="1600"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微软雅黑" panose="020B0503020204020204" pitchFamily="34" charset="-122"/>
                      </a:rPr>
                      <a:t>急性胸痛患者 </a:t>
                    </a:r>
                    <a:endParaRPr kumimoji="0" lang="en-US" altLang="zh-CN" sz="1600"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文本框 21"/>
                  <p:cNvSpPr txBox="1"/>
                  <p:nvPr/>
                </p:nvSpPr>
                <p:spPr>
                  <a:xfrm>
                    <a:off x="6758817" y="2625740"/>
                    <a:ext cx="3572132" cy="338554"/>
                  </a:xfrm>
                  <a:prstGeom prst="rect">
                    <a:avLst/>
                  </a:prstGeom>
                  <a:noFill/>
                </p:spPr>
                <p:txBody>
                  <a:bodyPr wrap="none">
                    <a:spAutoFit/>
                  </a:bodyPr>
                  <a:lstStyle>
                    <a:defPPr>
                      <a:defRPr lang="zh-CN"/>
                    </a:defPPr>
                    <a:lvl1pPr marL="342900" marR="0" lvl="0" indent="-342900" fontAlgn="auto">
                      <a:lnSpc>
                        <a:spcPct val="100000"/>
                      </a:lnSpc>
                      <a:spcBef>
                        <a:spcPts val="1200"/>
                      </a:spcBef>
                      <a:spcAft>
                        <a:spcPts val="0"/>
                      </a:spcAft>
                      <a:buClrTx/>
                      <a:buSzTx/>
                      <a:buFont typeface="Wingdings" panose="05000000000000000000" pitchFamily="2" charset="2"/>
                      <a:buChar char="Ø"/>
                      <a:defRPr kumimoji="0" b="1" i="0" u="none" strike="noStrike" cap="none" spc="0" normalizeH="0" baseline="0">
                        <a:ln>
                          <a:noFill/>
                        </a:ln>
                        <a:solidFill>
                          <a:srgbClr val="C00000"/>
                        </a:solidFill>
                        <a:effectLst/>
                        <a:uLnTx/>
                        <a:uFillTx/>
                        <a:latin typeface="微软雅黑" panose="020B0503020204020204" pitchFamily="34" charset="-122"/>
                        <a:ea typeface="微软雅黑" panose="020B0503020204020204" pitchFamily="34" charset="-122"/>
                      </a:defRPr>
                    </a:lvl1pPr>
                  </a:lstStyle>
                  <a:p>
                    <a:pPr marL="179705" indent="-179705">
                      <a:spcBef>
                        <a:spcPts val="0"/>
                      </a:spcBef>
                    </a:pPr>
                    <a:r>
                      <a:rPr lang="zh-CN" altLang="en-US" sz="1600" b="0" dirty="0">
                        <a:solidFill>
                          <a:schemeClr val="tx1">
                            <a:lumMod val="85000"/>
                            <a:lumOff val="15000"/>
                          </a:schemeClr>
                        </a:solidFill>
                        <a:effectLst>
                          <a:outerShdw blurRad="38100" dist="38100" dir="2700000" algn="tl">
                            <a:srgbClr val="000000">
                              <a:alpha val="43137"/>
                            </a:srgbClr>
                          </a:outerShdw>
                        </a:effectLst>
                        <a:sym typeface="微软雅黑" panose="020B0503020204020204" pitchFamily="34" charset="-122"/>
                      </a:rPr>
                      <a:t>结合自身条件</a:t>
                    </a:r>
                    <a:r>
                      <a:rPr lang="zh-CN" altLang="en-US" sz="1600" b="0" dirty="0">
                        <a:effectLst>
                          <a:outerShdw blurRad="38100" dist="38100" dir="2700000" algn="tl">
                            <a:srgbClr val="000000">
                              <a:alpha val="43137"/>
                            </a:srgbClr>
                          </a:outerShdw>
                        </a:effectLst>
                        <a:sym typeface="微软雅黑" panose="020B0503020204020204" pitchFamily="34" charset="-122"/>
                      </a:rPr>
                      <a:t>提供规范化基础诊疗 </a:t>
                    </a:r>
                    <a:endParaRPr lang="en-US" altLang="zh-CN" sz="1600" b="0" dirty="0">
                      <a:effectLst>
                        <a:outerShdw blurRad="38100" dist="38100" dir="2700000" algn="tl">
                          <a:srgbClr val="000000">
                            <a:alpha val="43137"/>
                          </a:srgbClr>
                        </a:outerShdw>
                      </a:effectLst>
                      <a:sym typeface="微软雅黑" panose="020B0503020204020204" pitchFamily="34" charset="-122"/>
                    </a:endParaRPr>
                  </a:p>
                </p:txBody>
              </p:sp>
              <p:sp>
                <p:nvSpPr>
                  <p:cNvPr id="23" name="文本框 22"/>
                  <p:cNvSpPr txBox="1"/>
                  <p:nvPr/>
                </p:nvSpPr>
                <p:spPr>
                  <a:xfrm>
                    <a:off x="6758817" y="3056907"/>
                    <a:ext cx="4352488" cy="698653"/>
                  </a:xfrm>
                  <a:prstGeom prst="rect">
                    <a:avLst/>
                  </a:prstGeom>
                  <a:noFill/>
                </p:spPr>
                <p:txBody>
                  <a:bodyPr wrap="square">
                    <a:spAutoFit/>
                  </a:bodyPr>
                  <a:lstStyle>
                    <a:defPPr>
                      <a:defRPr lang="zh-CN"/>
                    </a:defPPr>
                    <a:lvl1pPr marL="179705" marR="0" lvl="0" indent="-179705" fontAlgn="auto">
                      <a:lnSpc>
                        <a:spcPct val="100000"/>
                      </a:lnSpc>
                      <a:spcBef>
                        <a:spcPts val="0"/>
                      </a:spcBef>
                      <a:spcAft>
                        <a:spcPts val="0"/>
                      </a:spcAft>
                      <a:buClrTx/>
                      <a:buSzTx/>
                      <a:buFont typeface="Wingdings" panose="05000000000000000000" pitchFamily="2" charset="2"/>
                      <a:buChar char="Ø"/>
                      <a:defRPr kumimoji="0" b="1" i="0" u="none" strike="noStrike" cap="none" spc="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pPr algn="just">
                      <a:lnSpc>
                        <a:spcPct val="130000"/>
                      </a:lnSpc>
                    </a:pPr>
                    <a:r>
                      <a:rPr lang="zh-CN" altLang="en-US" sz="1600" b="0" dirty="0">
                        <a:effectLst>
                          <a:outerShdw blurRad="38100" dist="38100" dir="2700000" algn="tl">
                            <a:srgbClr val="000000">
                              <a:alpha val="43137"/>
                            </a:srgbClr>
                          </a:outerShdw>
                        </a:effectLst>
                        <a:sym typeface="微软雅黑" panose="020B0503020204020204" pitchFamily="34" charset="-122"/>
                      </a:rPr>
                      <a:t>与胸痛中心建立联络机制高危急性胸痛患者</a:t>
                    </a:r>
                    <a:r>
                      <a:rPr lang="zh-CN" altLang="en-US" sz="1600" b="0" dirty="0">
                        <a:solidFill>
                          <a:srgbClr val="C00000"/>
                        </a:solidFill>
                        <a:effectLst>
                          <a:outerShdw blurRad="38100" dist="38100" dir="2700000" algn="tl">
                            <a:srgbClr val="000000">
                              <a:alpha val="43137"/>
                            </a:srgbClr>
                          </a:outerShdw>
                        </a:effectLst>
                        <a:sym typeface="微软雅黑" panose="020B0503020204020204" pitchFamily="34" charset="-122"/>
                      </a:rPr>
                      <a:t>及时转运  </a:t>
                    </a:r>
                    <a:endParaRPr lang="en-US" altLang="zh-CN" sz="1600" b="0" dirty="0">
                      <a:solidFill>
                        <a:srgbClr val="C00000"/>
                      </a:solidFill>
                      <a:effectLst>
                        <a:outerShdw blurRad="38100" dist="38100" dir="2700000" algn="tl">
                          <a:srgbClr val="000000">
                            <a:alpha val="43137"/>
                          </a:srgbClr>
                        </a:outerShdw>
                      </a:effectLst>
                      <a:sym typeface="微软雅黑" panose="020B0503020204020204" pitchFamily="34" charset="-122"/>
                    </a:endParaRPr>
                  </a:p>
                </p:txBody>
              </p:sp>
              <p:cxnSp>
                <p:nvCxnSpPr>
                  <p:cNvPr id="24" name="直接连接符 23"/>
                  <p:cNvCxnSpPr/>
                  <p:nvPr/>
                </p:nvCxnSpPr>
                <p:spPr>
                  <a:xfrm>
                    <a:off x="6766166" y="2579434"/>
                    <a:ext cx="4368559" cy="0"/>
                  </a:xfrm>
                  <a:prstGeom prst="line">
                    <a:avLst/>
                  </a:prstGeom>
                  <a:ln>
                    <a:solidFill>
                      <a:srgbClr val="000AB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66166" y="3010600"/>
                    <a:ext cx="4368559" cy="0"/>
                  </a:xfrm>
                  <a:prstGeom prst="line">
                    <a:avLst/>
                  </a:prstGeom>
                  <a:ln>
                    <a:solidFill>
                      <a:srgbClr val="000AB1"/>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7" name="组合 6"/>
              <p:cNvGrpSpPr/>
              <p:nvPr/>
            </p:nvGrpSpPr>
            <p:grpSpPr>
              <a:xfrm>
                <a:off x="6638031" y="3965157"/>
                <a:ext cx="4594061" cy="2272130"/>
                <a:chOff x="6638031" y="3965157"/>
                <a:chExt cx="4594061" cy="2272130"/>
              </a:xfrm>
            </p:grpSpPr>
            <p:sp>
              <p:nvSpPr>
                <p:cNvPr id="8" name="矩形: 圆顶角 7"/>
                <p:cNvSpPr/>
                <p:nvPr/>
              </p:nvSpPr>
              <p:spPr>
                <a:xfrm flipV="1">
                  <a:off x="6638031" y="3965157"/>
                  <a:ext cx="4594061" cy="471064"/>
                </a:xfrm>
                <a:prstGeom prst="round2SameRect">
                  <a:avLst>
                    <a:gd name="adj1" fmla="val 3668"/>
                    <a:gd name="adj2" fmla="val 0"/>
                  </a:avLst>
                </a:prstGeom>
                <a:pattFill prst="dkUpDiag">
                  <a:fgClr>
                    <a:srgbClr val="DCE4F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8"/>
                <p:cNvSpPr/>
                <p:nvPr/>
              </p:nvSpPr>
              <p:spPr>
                <a:xfrm flipV="1">
                  <a:off x="6638031" y="3965160"/>
                  <a:ext cx="4594061" cy="2272127"/>
                </a:xfrm>
                <a:prstGeom prst="rect">
                  <a:avLst/>
                </a:prstGeom>
                <a:noFill/>
                <a:ln>
                  <a:gradFill flip="none" rotWithShape="1">
                    <a:gsLst>
                      <a:gs pos="0">
                        <a:srgbClr val="041C8C"/>
                      </a:gs>
                      <a:gs pos="100000">
                        <a:srgbClr val="041C8C">
                          <a:alpha val="0"/>
                        </a:srgb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文本框 9"/>
                <p:cNvSpPr txBox="1"/>
                <p:nvPr/>
              </p:nvSpPr>
              <p:spPr>
                <a:xfrm>
                  <a:off x="7688565" y="4025849"/>
                  <a:ext cx="2723823" cy="36933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康复管理“最后一公里”</a:t>
                  </a:r>
                  <a:endParaRPr kumimoji="0" lang="zh-CN" altLang="en-US" i="0" u="none" strike="noStrike" kern="1200" cap="none" spc="0" normalizeH="0" baseline="0" noProof="0" dirty="0">
                    <a:ln>
                      <a:noFill/>
                    </a:ln>
                    <a:solidFill>
                      <a:schemeClr val="tx1">
                        <a:lumMod val="85000"/>
                        <a:lumOff val="1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endParaRPr>
                </a:p>
              </p:txBody>
            </p:sp>
            <p:grpSp>
              <p:nvGrpSpPr>
                <p:cNvPr id="11" name="组合 10"/>
                <p:cNvGrpSpPr/>
                <p:nvPr/>
              </p:nvGrpSpPr>
              <p:grpSpPr>
                <a:xfrm>
                  <a:off x="6758817" y="4623585"/>
                  <a:ext cx="4375908" cy="1284503"/>
                  <a:chOff x="6758817" y="4623585"/>
                  <a:chExt cx="4375908" cy="1284503"/>
                </a:xfrm>
              </p:grpSpPr>
              <p:sp>
                <p:nvSpPr>
                  <p:cNvPr id="12" name="文本框 11"/>
                  <p:cNvSpPr txBox="1"/>
                  <p:nvPr/>
                </p:nvSpPr>
                <p:spPr>
                  <a:xfrm>
                    <a:off x="6758817" y="4623585"/>
                    <a:ext cx="2623154" cy="338554"/>
                  </a:xfrm>
                  <a:prstGeom prst="rect">
                    <a:avLst/>
                  </a:prstGeom>
                  <a:noFill/>
                </p:spPr>
                <p:txBody>
                  <a:bodyPr wrap="none">
                    <a:spAutoFit/>
                  </a:bodyPr>
                  <a:lstStyle>
                    <a:defPPr>
                      <a:defRPr lang="zh-CN"/>
                    </a:defPPr>
                    <a:lvl1pPr marL="179705" marR="0" lvl="0" indent="-179705" fontAlgn="auto">
                      <a:lnSpc>
                        <a:spcPct val="100000"/>
                      </a:lnSpc>
                      <a:spcBef>
                        <a:spcPts val="0"/>
                      </a:spcBef>
                      <a:spcAft>
                        <a:spcPts val="0"/>
                      </a:spcAft>
                      <a:buClrTx/>
                      <a:buSzTx/>
                      <a:buFont typeface="Wingdings" panose="05000000000000000000" pitchFamily="2" charset="2"/>
                      <a:buChar char="Ø"/>
                      <a:defRPr kumimoji="0" b="1" i="0" u="none" strike="noStrike" cap="none" spc="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sz="1600" b="0" dirty="0">
                        <a:effectLst>
                          <a:outerShdw blurRad="38100" dist="38100" dir="2700000" algn="tl">
                            <a:srgbClr val="000000">
                              <a:alpha val="43137"/>
                            </a:srgbClr>
                          </a:outerShdw>
                        </a:effectLst>
                        <a:sym typeface="微软雅黑" panose="020B0503020204020204" pitchFamily="34" charset="-122"/>
                      </a:rPr>
                      <a:t>区域内</a:t>
                    </a:r>
                    <a:r>
                      <a:rPr lang="zh-CN" altLang="en-US" sz="1600" b="0" dirty="0">
                        <a:solidFill>
                          <a:srgbClr val="C00000"/>
                        </a:solidFill>
                        <a:effectLst>
                          <a:outerShdw blurRad="38100" dist="38100" dir="2700000" algn="tl">
                            <a:srgbClr val="000000">
                              <a:alpha val="43137"/>
                            </a:srgbClr>
                          </a:outerShdw>
                        </a:effectLst>
                        <a:sym typeface="微软雅黑" panose="020B0503020204020204" pitchFamily="34" charset="-122"/>
                      </a:rPr>
                      <a:t>疾病康复慢病管理</a:t>
                    </a:r>
                    <a:endParaRPr lang="en-US" altLang="zh-CN" sz="1600" b="0" dirty="0">
                      <a:solidFill>
                        <a:srgbClr val="C00000"/>
                      </a:solidFill>
                      <a:effectLst>
                        <a:outerShdw blurRad="38100" dist="38100" dir="2700000" algn="tl">
                          <a:srgbClr val="000000">
                            <a:alpha val="43137"/>
                          </a:srgbClr>
                        </a:outerShdw>
                      </a:effectLst>
                      <a:sym typeface="微软雅黑" panose="020B0503020204020204" pitchFamily="34" charset="-122"/>
                    </a:endParaRPr>
                  </a:p>
                </p:txBody>
              </p:sp>
              <p:sp>
                <p:nvSpPr>
                  <p:cNvPr id="13" name="文本框 12"/>
                  <p:cNvSpPr txBox="1"/>
                  <p:nvPr/>
                </p:nvSpPr>
                <p:spPr>
                  <a:xfrm>
                    <a:off x="6758817" y="5096559"/>
                    <a:ext cx="2212785" cy="338554"/>
                  </a:xfrm>
                  <a:prstGeom prst="rect">
                    <a:avLst/>
                  </a:prstGeom>
                  <a:noFill/>
                </p:spPr>
                <p:txBody>
                  <a:bodyPr wrap="none">
                    <a:spAutoFit/>
                  </a:bodyPr>
                  <a:lstStyle>
                    <a:defPPr>
                      <a:defRPr lang="zh-CN"/>
                    </a:defPPr>
                    <a:lvl1pPr marL="179705" marR="0" lvl="0" indent="-179705" fontAlgn="auto">
                      <a:lnSpc>
                        <a:spcPct val="100000"/>
                      </a:lnSpc>
                      <a:spcBef>
                        <a:spcPts val="0"/>
                      </a:spcBef>
                      <a:spcAft>
                        <a:spcPts val="0"/>
                      </a:spcAft>
                      <a:buClrTx/>
                      <a:buSzTx/>
                      <a:buFont typeface="Wingdings" panose="05000000000000000000" pitchFamily="2" charset="2"/>
                      <a:buChar char="Ø"/>
                      <a:defRPr kumimoji="0" b="1" i="0" u="none" strike="noStrike" cap="none" spc="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sz="1600" b="0" dirty="0">
                        <a:solidFill>
                          <a:srgbClr val="C00000"/>
                        </a:solidFill>
                        <a:effectLst>
                          <a:outerShdw blurRad="38100" dist="38100" dir="2700000" algn="tl">
                            <a:srgbClr val="000000">
                              <a:alpha val="43137"/>
                            </a:srgbClr>
                          </a:outerShdw>
                        </a:effectLst>
                        <a:sym typeface="微软雅黑" panose="020B0503020204020204" pitchFamily="34" charset="-122"/>
                      </a:rPr>
                      <a:t>大众健康教育和筛查</a:t>
                    </a:r>
                    <a:endParaRPr lang="en-US" altLang="zh-CN" sz="1600" b="0" dirty="0">
                      <a:solidFill>
                        <a:srgbClr val="C00000"/>
                      </a:solidFill>
                      <a:effectLst>
                        <a:outerShdw blurRad="38100" dist="38100" dir="2700000" algn="tl">
                          <a:srgbClr val="000000">
                            <a:alpha val="43137"/>
                          </a:srgbClr>
                        </a:outerShdw>
                      </a:effectLst>
                      <a:sym typeface="微软雅黑" panose="020B0503020204020204" pitchFamily="34" charset="-122"/>
                    </a:endParaRPr>
                  </a:p>
                </p:txBody>
              </p:sp>
              <p:sp>
                <p:nvSpPr>
                  <p:cNvPr id="14" name="文本框 13"/>
                  <p:cNvSpPr txBox="1"/>
                  <p:nvPr/>
                </p:nvSpPr>
                <p:spPr>
                  <a:xfrm>
                    <a:off x="6758817" y="5569534"/>
                    <a:ext cx="1597232" cy="338554"/>
                  </a:xfrm>
                  <a:prstGeom prst="rect">
                    <a:avLst/>
                  </a:prstGeom>
                  <a:noFill/>
                </p:spPr>
                <p:txBody>
                  <a:bodyPr wrap="none">
                    <a:spAutoFit/>
                  </a:bodyPr>
                  <a:lstStyle>
                    <a:defPPr>
                      <a:defRPr lang="zh-CN"/>
                    </a:defPPr>
                    <a:lvl1pPr marL="179705" marR="0" lvl="0" indent="-179705" fontAlgn="auto">
                      <a:lnSpc>
                        <a:spcPct val="100000"/>
                      </a:lnSpc>
                      <a:spcBef>
                        <a:spcPts val="0"/>
                      </a:spcBef>
                      <a:spcAft>
                        <a:spcPts val="0"/>
                      </a:spcAft>
                      <a:buClrTx/>
                      <a:buSzTx/>
                      <a:buFont typeface="Wingdings" panose="05000000000000000000" pitchFamily="2" charset="2"/>
                      <a:buChar char="Ø"/>
                      <a:defRPr kumimoji="0" b="1" i="0" u="none" strike="noStrike" cap="none" spc="0" normalizeH="0" baseline="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defRPr>
                    </a:lvl1pPr>
                  </a:lstStyle>
                  <a:p>
                    <a:r>
                      <a:rPr lang="zh-CN" altLang="en-US" sz="1600" b="0" dirty="0">
                        <a:solidFill>
                          <a:srgbClr val="C00000"/>
                        </a:solidFill>
                        <a:effectLst>
                          <a:outerShdw blurRad="38100" dist="38100" dir="2700000" algn="tl">
                            <a:srgbClr val="000000">
                              <a:alpha val="43137"/>
                            </a:srgbClr>
                          </a:outerShdw>
                        </a:effectLst>
                        <a:sym typeface="微软雅黑" panose="020B0503020204020204" pitchFamily="34" charset="-122"/>
                      </a:rPr>
                      <a:t>村医培训管理</a:t>
                    </a:r>
                    <a:endParaRPr lang="zh-CN" altLang="en-US" sz="1600" b="0" dirty="0">
                      <a:solidFill>
                        <a:srgbClr val="C00000"/>
                      </a:solidFill>
                      <a:effectLst>
                        <a:outerShdw blurRad="38100" dist="38100" dir="2700000" algn="tl">
                          <a:srgbClr val="000000">
                            <a:alpha val="43137"/>
                          </a:srgbClr>
                        </a:outerShdw>
                      </a:effectLst>
                      <a:sym typeface="微软雅黑" panose="020B0503020204020204" pitchFamily="34" charset="-122"/>
                    </a:endParaRPr>
                  </a:p>
                </p:txBody>
              </p:sp>
              <p:cxnSp>
                <p:nvCxnSpPr>
                  <p:cNvPr id="15" name="直接连接符 14"/>
                  <p:cNvCxnSpPr/>
                  <p:nvPr/>
                </p:nvCxnSpPr>
                <p:spPr>
                  <a:xfrm>
                    <a:off x="6766166" y="5029349"/>
                    <a:ext cx="4368559" cy="0"/>
                  </a:xfrm>
                  <a:prstGeom prst="line">
                    <a:avLst/>
                  </a:prstGeom>
                  <a:ln>
                    <a:solidFill>
                      <a:srgbClr val="000AB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66166" y="5502323"/>
                    <a:ext cx="4368559" cy="0"/>
                  </a:xfrm>
                  <a:prstGeom prst="line">
                    <a:avLst/>
                  </a:prstGeom>
                  <a:ln>
                    <a:solidFill>
                      <a:srgbClr val="000AB1"/>
                    </a:solidFill>
                    <a:prstDash val="dash"/>
                  </a:ln>
                </p:spPr>
                <p:style>
                  <a:lnRef idx="1">
                    <a:schemeClr val="accent1"/>
                  </a:lnRef>
                  <a:fillRef idx="0">
                    <a:schemeClr val="accent1"/>
                  </a:fillRef>
                  <a:effectRef idx="0">
                    <a:schemeClr val="accent1"/>
                  </a:effectRef>
                  <a:fontRef idx="minor">
                    <a:schemeClr val="tx1"/>
                  </a:fontRef>
                </p:style>
              </p:cxnSp>
            </p:grpSp>
          </p:grpSp>
        </p:grpSp>
      </p:grpSp>
      <p:sp>
        <p:nvSpPr>
          <p:cNvPr id="71" name="下弧形箭头 70"/>
          <p:cNvSpPr/>
          <p:nvPr/>
        </p:nvSpPr>
        <p:spPr>
          <a:xfrm flipH="1">
            <a:off x="2206427" y="5212079"/>
            <a:ext cx="2822771" cy="659433"/>
          </a:xfrm>
          <a:prstGeom prst="curved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文本框 71"/>
          <p:cNvSpPr txBox="1"/>
          <p:nvPr/>
        </p:nvSpPr>
        <p:spPr>
          <a:xfrm>
            <a:off x="2862072" y="5888736"/>
            <a:ext cx="1454244" cy="261610"/>
          </a:xfrm>
          <a:prstGeom prst="rect">
            <a:avLst/>
          </a:prstGeom>
          <a:noFill/>
        </p:spPr>
        <p:txBody>
          <a:bodyPr wrap="none" rtlCol="0">
            <a:spAutoFit/>
          </a:bodyPr>
          <a:lstStyle/>
          <a:p>
            <a:r>
              <a:rPr lang="zh-CN" altLang="en-US" sz="11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二级预防、康养管理</a:t>
            </a:r>
            <a:endParaRPr lang="zh-CN" altLang="en-US" sz="11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364293" y="681406"/>
            <a:ext cx="9463414" cy="650875"/>
          </a:xfrm>
          <a:prstGeom prst="rect">
            <a:avLst/>
          </a:prstGeom>
        </p:spPr>
        <p:txBody>
          <a:bodyPr>
            <a:normAutofit fontScale="90000"/>
          </a:bodyPr>
          <a:lstStyle/>
          <a:p>
            <a:pPr algn="ctr"/>
            <a:r>
              <a:rPr lang="zh-CN" altLang="en-US" sz="3555"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sym typeface="+mn-ea"/>
              </a:rPr>
              <a:t>胸痛救治单元建设方案及验收标准</a:t>
            </a:r>
            <a:br>
              <a:rPr lang="zh-CN" altLang="en-US" sz="3555"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sym typeface="+mn-ea"/>
              </a:rPr>
            </a:br>
            <a:r>
              <a:rPr lang="zh-CN" altLang="en-US" sz="3555"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sym typeface="+mn-ea"/>
              </a:rPr>
              <a:t>（第二版）更新</a:t>
            </a:r>
            <a:endParaRPr lang="zh-CN" altLang="en-US" sz="3555"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503050405090304" pitchFamily="18" charset="0"/>
              <a:sym typeface="+mn-ea"/>
            </a:endParaRPr>
          </a:p>
        </p:txBody>
      </p:sp>
      <p:sp>
        <p:nvSpPr>
          <p:cNvPr id="3" name="内容占位符 2"/>
          <p:cNvSpPr>
            <a:spLocks noGrp="1"/>
          </p:cNvSpPr>
          <p:nvPr>
            <p:ph idx="4294967295"/>
          </p:nvPr>
        </p:nvSpPr>
        <p:spPr>
          <a:xfrm>
            <a:off x="801666" y="1841131"/>
            <a:ext cx="10872592" cy="4010025"/>
          </a:xfrm>
          <a:prstGeom prst="rect">
            <a:avLst/>
          </a:prstGeom>
        </p:spPr>
        <p:txBody>
          <a:bodyPr>
            <a:normAutofit fontScale="77500" lnSpcReduction="20000"/>
          </a:bodyPr>
          <a:lstStyle/>
          <a:p>
            <a:pPr marL="0" indent="0">
              <a:lnSpc>
                <a:spcPct val="150000"/>
              </a:lnSpc>
              <a:buNone/>
            </a:pPr>
            <a:r>
              <a:rPr lang="en-US" altLang="zh-CN" sz="2800" b="1" dirty="0">
                <a:latin typeface="微软雅黑" panose="020B0503020204020204" pitchFamily="34" charset="-122"/>
                <a:ea typeface="微软雅黑" panose="020B0503020204020204" pitchFamily="34" charset="-122"/>
              </a:rPr>
              <a:t>1</a:t>
            </a:r>
            <a:r>
              <a:rPr lang="zh-CN" altLang="en-US" sz="2800" b="1" dirty="0">
                <a:latin typeface="微软雅黑" panose="020B0503020204020204" pitchFamily="34" charset="-122"/>
                <a:ea typeface="微软雅黑" panose="020B0503020204020204" pitchFamily="34" charset="-122"/>
              </a:rPr>
              <a:t>、进一步明确胸痛救治单元建设定位、提升救治能力；</a:t>
            </a:r>
            <a:endParaRPr lang="en-US" altLang="zh-CN" sz="2800" b="1" dirty="0">
              <a:latin typeface="微软雅黑" panose="020B0503020204020204" pitchFamily="34" charset="-122"/>
              <a:ea typeface="微软雅黑" panose="020B0503020204020204" pitchFamily="34" charset="-122"/>
            </a:endParaRPr>
          </a:p>
          <a:p>
            <a:pPr marL="0" indent="0">
              <a:lnSpc>
                <a:spcPct val="150000"/>
              </a:lnSpc>
              <a:buNone/>
            </a:pPr>
            <a:r>
              <a:rPr lang="en-US" altLang="zh-CN" sz="2800" b="1" dirty="0">
                <a:latin typeface="微软雅黑" panose="020B0503020204020204" pitchFamily="34" charset="-122"/>
                <a:ea typeface="微软雅黑" panose="020B0503020204020204" pitchFamily="34" charset="-122"/>
              </a:rPr>
              <a:t>2</a:t>
            </a:r>
            <a:r>
              <a:rPr lang="zh-CN" altLang="en-US" sz="2800" b="1" dirty="0">
                <a:latin typeface="微软雅黑" panose="020B0503020204020204" pitchFamily="34" charset="-122"/>
                <a:ea typeface="微软雅黑" panose="020B0503020204020204" pitchFamily="34" charset="-122"/>
              </a:rPr>
              <a:t>、明确</a:t>
            </a:r>
            <a:r>
              <a:rPr lang="en-US" altLang="zh-CN" sz="2800" b="1" dirty="0">
                <a:latin typeface="微软雅黑" panose="020B0503020204020204" pitchFamily="34" charset="-122"/>
                <a:ea typeface="微软雅黑" panose="020B0503020204020204" pitchFamily="34" charset="-122"/>
              </a:rPr>
              <a:t>STEMI</a:t>
            </a:r>
            <a:r>
              <a:rPr lang="zh-CN" altLang="en-US" sz="2800" b="1" dirty="0">
                <a:latin typeface="微软雅黑" panose="020B0503020204020204" pitchFamily="34" charset="-122"/>
                <a:ea typeface="微软雅黑" panose="020B0503020204020204" pitchFamily="34" charset="-122"/>
              </a:rPr>
              <a:t>患者救治流程和内容；</a:t>
            </a:r>
            <a:endParaRPr lang="en-US" altLang="zh-CN" sz="2800" b="1" dirty="0">
              <a:latin typeface="微软雅黑" panose="020B0503020204020204" pitchFamily="34" charset="-122"/>
              <a:ea typeface="微软雅黑" panose="020B0503020204020204" pitchFamily="34" charset="-122"/>
            </a:endParaRPr>
          </a:p>
          <a:p>
            <a:pPr marL="0" indent="0">
              <a:lnSpc>
                <a:spcPct val="150000"/>
              </a:lnSpc>
              <a:buNone/>
            </a:pPr>
            <a:r>
              <a:rPr lang="en-US" altLang="zh-CN" sz="2800" b="1" dirty="0">
                <a:latin typeface="微软雅黑" panose="020B0503020204020204" pitchFamily="34" charset="-122"/>
                <a:ea typeface="微软雅黑" panose="020B0503020204020204" pitchFamily="34" charset="-122"/>
              </a:rPr>
              <a:t>3</a:t>
            </a:r>
            <a:r>
              <a:rPr lang="zh-CN" altLang="en-US" sz="2800"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促进患者</a:t>
            </a:r>
            <a:r>
              <a:rPr lang="zh-CN" altLang="en-US" sz="2800" b="1" dirty="0">
                <a:latin typeface="微软雅黑" panose="020B0503020204020204" pitchFamily="34" charset="-122"/>
                <a:ea typeface="微软雅黑" panose="020B0503020204020204" pitchFamily="34" charset="-122"/>
              </a:rPr>
              <a:t>全流程管理，加强胸痛中心体系与基层慢病管理与筛查，</a:t>
            </a:r>
            <a:endParaRPr lang="en-US" altLang="zh-CN" sz="2800" b="1" dirty="0">
              <a:latin typeface="微软雅黑" panose="020B0503020204020204" pitchFamily="34" charset="-122"/>
              <a:ea typeface="微软雅黑" panose="020B0503020204020204" pitchFamily="34" charset="-122"/>
            </a:endParaRPr>
          </a:p>
          <a:p>
            <a:pPr marL="0" indent="0">
              <a:lnSpc>
                <a:spcPct val="150000"/>
              </a:lnSpc>
              <a:buNone/>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、促进</a:t>
            </a:r>
            <a:r>
              <a:rPr lang="zh-CN" altLang="en-US" sz="2800" b="1" dirty="0">
                <a:latin typeface="微软雅黑" panose="020B0503020204020204" pitchFamily="34" charset="-122"/>
                <a:ea typeface="微软雅黑" panose="020B0503020204020204" pitchFamily="34" charset="-122"/>
              </a:rPr>
              <a:t>大众教育区域网格化管理，实现区域大众全覆盖；</a:t>
            </a:r>
            <a:endParaRPr lang="en-US" altLang="zh-CN" sz="2800" b="1" dirty="0">
              <a:latin typeface="微软雅黑" panose="020B0503020204020204" pitchFamily="34" charset="-122"/>
              <a:ea typeface="微软雅黑" panose="020B0503020204020204" pitchFamily="34" charset="-122"/>
            </a:endParaRPr>
          </a:p>
          <a:p>
            <a:pPr marL="0" indent="0">
              <a:lnSpc>
                <a:spcPct val="150000"/>
              </a:lnSpc>
              <a:buNone/>
            </a:pPr>
            <a:r>
              <a:rPr lang="en-US" altLang="zh-CN" b="1" dirty="0">
                <a:latin typeface="微软雅黑" panose="020B0503020204020204" pitchFamily="34" charset="-122"/>
                <a:ea typeface="微软雅黑" panose="020B0503020204020204" pitchFamily="34" charset="-122"/>
              </a:rPr>
              <a:t>5</a:t>
            </a:r>
            <a:r>
              <a:rPr lang="zh-CN" altLang="en-US" sz="2800" b="1" dirty="0">
                <a:latin typeface="微软雅黑" panose="020B0503020204020204" pitchFamily="34" charset="-122"/>
                <a:ea typeface="微软雅黑" panose="020B0503020204020204" pitchFamily="34" charset="-122"/>
              </a:rPr>
              <a:t>、建设胸痛救治网点，延伸救治</a:t>
            </a:r>
            <a:r>
              <a:rPr lang="zh-CN" altLang="en-US" b="1" dirty="0">
                <a:latin typeface="微软雅黑" panose="020B0503020204020204" pitchFamily="34" charset="-122"/>
                <a:ea typeface="微软雅黑" panose="020B0503020204020204" pitchFamily="34" charset="-122"/>
              </a:rPr>
              <a:t>网络</a:t>
            </a:r>
            <a:r>
              <a:rPr lang="zh-CN" altLang="en-US" sz="2800" b="1" dirty="0">
                <a:latin typeface="微软雅黑" panose="020B0503020204020204" pitchFamily="34" charset="-122"/>
                <a:ea typeface="微软雅黑" panose="020B0503020204020204" pitchFamily="34" charset="-122"/>
              </a:rPr>
              <a:t>至卫生室与服务站，提升基层</a:t>
            </a:r>
            <a:r>
              <a:rPr lang="zh-CN" altLang="en-US" b="1" dirty="0">
                <a:latin typeface="微软雅黑" panose="020B0503020204020204" pitchFamily="34" charset="-122"/>
                <a:ea typeface="微软雅黑" panose="020B0503020204020204" pitchFamily="34" charset="-122"/>
              </a:rPr>
              <a:t>诊疗</a:t>
            </a:r>
            <a:r>
              <a:rPr lang="zh-CN" altLang="en-US" sz="2800" b="1" dirty="0">
                <a:latin typeface="微软雅黑" panose="020B0503020204020204" pitchFamily="34" charset="-122"/>
                <a:ea typeface="微软雅黑" panose="020B0503020204020204" pitchFamily="34" charset="-122"/>
              </a:rPr>
              <a:t>能力；</a:t>
            </a:r>
            <a:endParaRPr lang="en-US" altLang="zh-CN" sz="2800" b="1" dirty="0">
              <a:latin typeface="微软雅黑" panose="020B0503020204020204" pitchFamily="34" charset="-122"/>
              <a:ea typeface="微软雅黑" panose="020B0503020204020204" pitchFamily="34" charset="-122"/>
            </a:endParaRPr>
          </a:p>
          <a:p>
            <a:pPr marL="0" indent="0">
              <a:lnSpc>
                <a:spcPct val="150000"/>
              </a:lnSpc>
              <a:buNone/>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、建立省</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市</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县</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乡</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村五级疾病救治与管理体系，形成全方位救治服务体系；</a:t>
            </a:r>
            <a:endParaRPr lang="en-US" altLang="zh-CN" b="1" dirty="0">
              <a:latin typeface="微软雅黑" panose="020B0503020204020204" pitchFamily="34" charset="-122"/>
              <a:ea typeface="微软雅黑" panose="020B0503020204020204" pitchFamily="34" charset="-122"/>
            </a:endParaRPr>
          </a:p>
          <a:p>
            <a:pPr marL="0" indent="0">
              <a:lnSpc>
                <a:spcPct val="150000"/>
              </a:lnSpc>
              <a:buNone/>
            </a:pPr>
            <a:r>
              <a:rPr lang="en-US" altLang="zh-CN" sz="2800" b="1" dirty="0">
                <a:latin typeface="微软雅黑" panose="020B0503020204020204" pitchFamily="34" charset="-122"/>
                <a:ea typeface="微软雅黑" panose="020B0503020204020204" pitchFamily="34" charset="-122"/>
              </a:rPr>
              <a:t>7</a:t>
            </a:r>
            <a:r>
              <a:rPr lang="zh-CN" altLang="en-US" sz="2800" b="1" dirty="0">
                <a:latin typeface="微软雅黑" panose="020B0503020204020204" pitchFamily="34" charset="-122"/>
                <a:ea typeface="微软雅黑" panose="020B0503020204020204" pitchFamily="34" charset="-122"/>
              </a:rPr>
              <a:t>、推动县（区）胸痛中心联盟体系建设，提升基层能力帮扶和组织管理；</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UNIT_TABLE_BEAUTIFY" val="smartTable{c0550e00-61b2-416b-bb16-fa83f95983ff}"/>
  <p:tag name="TABLE_ENDDRAG_ORIGIN_RECT" val="606*421"/>
  <p:tag name="TABLE_ENDDRAG_RECT" val="41*101*606*421"/>
</p:tagLst>
</file>

<file path=ppt/tags/tag11.xml><?xml version="1.0" encoding="utf-8"?>
<p:tagLst xmlns:p="http://schemas.openxmlformats.org/presentationml/2006/main">
  <p:tag name="THINKCELLSHAPEDONOTDELETE" val="thinkcellActiveDocDoNotDelete"/>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5.xml><?xml version="1.0" encoding="utf-8"?>
<p:tagLst xmlns:p="http://schemas.openxmlformats.org/presentationml/2006/main">
  <p:tag name="KSO_WPP_MARK_KEY" val="171c92ed-804e-4b06-ad2b-145f4ea78f6f"/>
  <p:tag name="COMMONDATA" val="eyJoZGlkIjoiZmIxZGNkMWNhZmRhYmQ3MjU5MmViZGUyMjRiNDY0Zjg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2729</Words>
  <Application>WPS 表格</Application>
  <PresentationFormat>宽屏</PresentationFormat>
  <Paragraphs>505</Paragraphs>
  <Slides>21</Slides>
  <Notes>3</Notes>
  <HiddenSlides>0</HiddenSlides>
  <MMClips>0</MMClips>
  <ScaleCrop>false</ScaleCrop>
  <HeadingPairs>
    <vt:vector size="8" baseType="variant">
      <vt:variant>
        <vt:lpstr>已用的字体</vt:lpstr>
      </vt:variant>
      <vt:variant>
        <vt:i4>32</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55" baseType="lpstr">
      <vt:lpstr>Arial</vt:lpstr>
      <vt:lpstr>宋体</vt:lpstr>
      <vt:lpstr>Wingdings</vt:lpstr>
      <vt:lpstr>微软雅黑</vt:lpstr>
      <vt:lpstr>汉仪旗黑</vt:lpstr>
      <vt:lpstr>黑体</vt:lpstr>
      <vt:lpstr>Calibri</vt:lpstr>
      <vt:lpstr>等线</vt:lpstr>
      <vt:lpstr>Impact</vt:lpstr>
      <vt:lpstr>Times New Roman</vt:lpstr>
      <vt:lpstr>仿宋_GB2312</vt:lpstr>
      <vt:lpstr>Wingdings</vt:lpstr>
      <vt:lpstr>华文新魏</vt:lpstr>
      <vt:lpstr>黑体</vt:lpstr>
      <vt:lpstr>Calibri</vt:lpstr>
      <vt:lpstr>汉仪书宋二KW</vt:lpstr>
      <vt:lpstr>华文行楷</vt:lpstr>
      <vt:lpstr>行楷-简</vt:lpstr>
      <vt:lpstr>宋体</vt:lpstr>
      <vt:lpstr>Arial Unicode MS</vt:lpstr>
      <vt:lpstr>等线 Light</vt:lpstr>
      <vt:lpstr>汉仪中等线KW</vt:lpstr>
      <vt:lpstr>Helvetica Neue</vt:lpstr>
      <vt:lpstr>方正仿宋_GBK</vt:lpstr>
      <vt:lpstr>宋体-简</vt:lpstr>
      <vt:lpstr>汉仪中黑KW</vt:lpstr>
      <vt:lpstr>仿宋_GB2312</vt:lpstr>
      <vt:lpstr>华文新魏</vt:lpstr>
      <vt:lpstr>华文行楷</vt:lpstr>
      <vt:lpstr>微软雅黑</vt:lpstr>
      <vt:lpstr>等线</vt:lpstr>
      <vt:lpstr>苹方-简</vt:lpstr>
      <vt:lpstr>Office 主题​​</vt:lpstr>
      <vt:lpstr>TCLayout.ActiveDocument.1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修订目的</vt:lpstr>
      <vt:lpstr>PowerPoint 演示文稿</vt:lpstr>
      <vt:lpstr>全国各省胸痛救治单元建设及通过验收情况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CCA</dc:creator>
  <cp:lastModifiedBy>胡萝卜爱吃鱼</cp:lastModifiedBy>
  <cp:revision>198</cp:revision>
  <dcterms:created xsi:type="dcterms:W3CDTF">2024-05-20T02:42:44Z</dcterms:created>
  <dcterms:modified xsi:type="dcterms:W3CDTF">2024-05-20T02:42:44Z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2052-6.6.1.8808</vt:lpwstr>
  </property>
  <property fmtid="{D5CDD505-2E9C-101B-9397-08002B2CF9AE}" pid="3" name="ICV">
    <vt:lpwstr>2604F6E658015773A4B84A666ECCADB8_43</vt:lpwstr>
  </property>
</Properties>
</file>